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notesMasterIdLst>
    <p:notesMasterId r:id="rId27"/>
  </p:notesMasterIdLst>
  <p:sldIdLst>
    <p:sldId id="274" r:id="rId2"/>
    <p:sldId id="275" r:id="rId3"/>
    <p:sldId id="256" r:id="rId4"/>
    <p:sldId id="258" r:id="rId5"/>
    <p:sldId id="259" r:id="rId6"/>
    <p:sldId id="276" r:id="rId7"/>
    <p:sldId id="269" r:id="rId8"/>
    <p:sldId id="262" r:id="rId9"/>
    <p:sldId id="268" r:id="rId10"/>
    <p:sldId id="273" r:id="rId11"/>
    <p:sldId id="281" r:id="rId12"/>
    <p:sldId id="282" r:id="rId13"/>
    <p:sldId id="283" r:id="rId14"/>
    <p:sldId id="284" r:id="rId15"/>
    <p:sldId id="285" r:id="rId16"/>
    <p:sldId id="288" r:id="rId17"/>
    <p:sldId id="286" r:id="rId18"/>
    <p:sldId id="289" r:id="rId19"/>
    <p:sldId id="290" r:id="rId20"/>
    <p:sldId id="293" r:id="rId21"/>
    <p:sldId id="291" r:id="rId22"/>
    <p:sldId id="294" r:id="rId23"/>
    <p:sldId id="292" r:id="rId24"/>
    <p:sldId id="270" r:id="rId25"/>
    <p:sldId id="265"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94280" autoAdjust="0"/>
  </p:normalViewPr>
  <p:slideViewPr>
    <p:cSldViewPr snapToGrid="0">
      <p:cViewPr varScale="1">
        <p:scale>
          <a:sx n="68" d="100"/>
          <a:sy n="68" d="100"/>
        </p:scale>
        <p:origin x="612" y="72"/>
      </p:cViewPr>
      <p:guideLst>
        <p:guide orient="horz" pos="2160"/>
        <p:guide pos="3840"/>
      </p:guideLst>
    </p:cSldViewPr>
  </p:slideViewPr>
  <p:outlineViewPr>
    <p:cViewPr>
      <p:scale>
        <a:sx n="33" d="100"/>
        <a:sy n="33" d="100"/>
      </p:scale>
      <p:origin x="0" y="-1678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3447C5-ABCB-49B2-A8E4-5015718F4E82}" type="doc">
      <dgm:prSet loTypeId="urn:microsoft.com/office/officeart/2005/8/layout/hList7" loCatId="list" qsTypeId="urn:microsoft.com/office/officeart/2005/8/quickstyle/3d4" qsCatId="3D" csTypeId="urn:microsoft.com/office/officeart/2005/8/colors/accent0_1" csCatId="mainScheme" phldr="1"/>
      <dgm:spPr/>
    </dgm:pt>
    <dgm:pt modelId="{D9977924-34B7-4466-AE56-F586F1C8A441}">
      <dgm:prSet phldrT="[Texto]"/>
      <dgm:spPr/>
      <dgm:t>
        <a:bodyPr/>
        <a:lstStyle/>
        <a:p>
          <a:r>
            <a:rPr lang="pt-PT" dirty="0"/>
            <a:t>Edson Guerra</a:t>
          </a:r>
          <a:endParaRPr lang="en-US" dirty="0"/>
        </a:p>
      </dgm:t>
    </dgm:pt>
    <dgm:pt modelId="{30D19352-FD6C-45CF-A373-38B1D4AFBF22}" type="parTrans" cxnId="{25E85DE0-5A64-4B62-9AF7-F2E6F7538CA7}">
      <dgm:prSet/>
      <dgm:spPr/>
      <dgm:t>
        <a:bodyPr/>
        <a:lstStyle/>
        <a:p>
          <a:endParaRPr lang="en-US"/>
        </a:p>
      </dgm:t>
    </dgm:pt>
    <dgm:pt modelId="{870841BB-89B9-451C-A90A-C87CEC63E1C0}" type="sibTrans" cxnId="{25E85DE0-5A64-4B62-9AF7-F2E6F7538CA7}">
      <dgm:prSet/>
      <dgm:spPr/>
      <dgm:t>
        <a:bodyPr/>
        <a:lstStyle/>
        <a:p>
          <a:endParaRPr lang="en-US"/>
        </a:p>
      </dgm:t>
    </dgm:pt>
    <dgm:pt modelId="{8E031B1D-33C7-4CB6-B434-572509E87F06}">
      <dgm:prSet phldrT="[Texto]"/>
      <dgm:spPr/>
      <dgm:t>
        <a:bodyPr/>
        <a:lstStyle/>
        <a:p>
          <a:r>
            <a:rPr lang="pt-PT" dirty="0"/>
            <a:t>João Silvio</a:t>
          </a:r>
          <a:endParaRPr lang="en-US" dirty="0"/>
        </a:p>
      </dgm:t>
    </dgm:pt>
    <dgm:pt modelId="{9A0E226B-94D1-41AF-A657-F195B033A8C4}" type="parTrans" cxnId="{E46712FB-1BE2-437B-8B5D-8D6252223AC4}">
      <dgm:prSet/>
      <dgm:spPr/>
      <dgm:t>
        <a:bodyPr/>
        <a:lstStyle/>
        <a:p>
          <a:endParaRPr lang="en-US"/>
        </a:p>
      </dgm:t>
    </dgm:pt>
    <dgm:pt modelId="{BE366E23-60AD-4DC2-A859-E1D7C481A584}" type="sibTrans" cxnId="{E46712FB-1BE2-437B-8B5D-8D6252223AC4}">
      <dgm:prSet/>
      <dgm:spPr/>
      <dgm:t>
        <a:bodyPr/>
        <a:lstStyle/>
        <a:p>
          <a:endParaRPr lang="en-US"/>
        </a:p>
      </dgm:t>
    </dgm:pt>
    <dgm:pt modelId="{1CF2CBEE-0124-48CB-B0E1-496EF72E6F5D}">
      <dgm:prSet phldrT="[Texto]"/>
      <dgm:spPr/>
      <dgm:t>
        <a:bodyPr/>
        <a:lstStyle/>
        <a:p>
          <a:r>
            <a:rPr lang="pt-PT" dirty="0"/>
            <a:t>Luciano Lourenço</a:t>
          </a:r>
          <a:endParaRPr lang="en-US" dirty="0"/>
        </a:p>
      </dgm:t>
    </dgm:pt>
    <dgm:pt modelId="{1DB1313F-7D15-496A-8AE4-B39CAB8EE910}" type="parTrans" cxnId="{77157CA8-5C7F-4230-B6CE-B5C5DE5EC9B5}">
      <dgm:prSet/>
      <dgm:spPr/>
      <dgm:t>
        <a:bodyPr/>
        <a:lstStyle/>
        <a:p>
          <a:endParaRPr lang="en-US"/>
        </a:p>
      </dgm:t>
    </dgm:pt>
    <dgm:pt modelId="{136EED2E-06A8-42D6-A8B1-1436267B5EB5}" type="sibTrans" cxnId="{77157CA8-5C7F-4230-B6CE-B5C5DE5EC9B5}">
      <dgm:prSet/>
      <dgm:spPr/>
      <dgm:t>
        <a:bodyPr/>
        <a:lstStyle/>
        <a:p>
          <a:endParaRPr lang="en-US"/>
        </a:p>
      </dgm:t>
    </dgm:pt>
    <dgm:pt modelId="{5098A870-1C53-4A6D-AB8C-E08008A1142D}" type="pres">
      <dgm:prSet presAssocID="{B93447C5-ABCB-49B2-A8E4-5015718F4E82}" presName="Name0" presStyleCnt="0">
        <dgm:presLayoutVars>
          <dgm:dir/>
          <dgm:resizeHandles val="exact"/>
        </dgm:presLayoutVars>
      </dgm:prSet>
      <dgm:spPr/>
    </dgm:pt>
    <dgm:pt modelId="{E06EE6A0-B8CF-4F86-A067-7C545DA4680F}" type="pres">
      <dgm:prSet presAssocID="{B93447C5-ABCB-49B2-A8E4-5015718F4E82}" presName="fgShape" presStyleLbl="fgShp" presStyleIdx="0" presStyleCnt="1"/>
      <dgm:spPr/>
    </dgm:pt>
    <dgm:pt modelId="{348B9106-C514-4E2A-96BC-7F2A1722D350}" type="pres">
      <dgm:prSet presAssocID="{B93447C5-ABCB-49B2-A8E4-5015718F4E82}" presName="linComp" presStyleCnt="0"/>
      <dgm:spPr/>
    </dgm:pt>
    <dgm:pt modelId="{52794D35-2059-41C1-9637-3BFFD65CE20F}" type="pres">
      <dgm:prSet presAssocID="{D9977924-34B7-4466-AE56-F586F1C8A441}" presName="compNode" presStyleCnt="0"/>
      <dgm:spPr/>
    </dgm:pt>
    <dgm:pt modelId="{E82A5AF2-858D-4524-8DB4-7CAC459E6C4F}" type="pres">
      <dgm:prSet presAssocID="{D9977924-34B7-4466-AE56-F586F1C8A441}" presName="bkgdShape" presStyleLbl="node1" presStyleIdx="0" presStyleCnt="3"/>
      <dgm:spPr/>
      <dgm:t>
        <a:bodyPr/>
        <a:lstStyle/>
        <a:p>
          <a:endParaRPr lang="pt-BR"/>
        </a:p>
      </dgm:t>
    </dgm:pt>
    <dgm:pt modelId="{BD017CB9-AF97-4679-B837-3B08B6D48AED}" type="pres">
      <dgm:prSet presAssocID="{D9977924-34B7-4466-AE56-F586F1C8A441}" presName="nodeTx" presStyleLbl="node1" presStyleIdx="0" presStyleCnt="3">
        <dgm:presLayoutVars>
          <dgm:bulletEnabled val="1"/>
        </dgm:presLayoutVars>
      </dgm:prSet>
      <dgm:spPr/>
      <dgm:t>
        <a:bodyPr/>
        <a:lstStyle/>
        <a:p>
          <a:endParaRPr lang="pt-BR"/>
        </a:p>
      </dgm:t>
    </dgm:pt>
    <dgm:pt modelId="{A7393984-65E4-425E-93B8-3825D2E9BA85}" type="pres">
      <dgm:prSet presAssocID="{D9977924-34B7-4466-AE56-F586F1C8A441}" presName="invisiNode" presStyleLbl="node1" presStyleIdx="0" presStyleCnt="3"/>
      <dgm:spPr/>
    </dgm:pt>
    <dgm:pt modelId="{C15D3912-00A7-4064-86DB-EF1DEDCCD08E}" type="pres">
      <dgm:prSet presAssocID="{D9977924-34B7-4466-AE56-F586F1C8A441}" presName="imagNode" presStyleLbl="fgImgPlace1" presStyleIdx="0" presStyleCnt="3"/>
      <dgm:spPr/>
    </dgm:pt>
    <dgm:pt modelId="{6CDED4CB-3908-4D98-BFFA-DBF39935657D}" type="pres">
      <dgm:prSet presAssocID="{870841BB-89B9-451C-A90A-C87CEC63E1C0}" presName="sibTrans" presStyleLbl="sibTrans2D1" presStyleIdx="0" presStyleCnt="0"/>
      <dgm:spPr/>
      <dgm:t>
        <a:bodyPr/>
        <a:lstStyle/>
        <a:p>
          <a:endParaRPr lang="pt-BR"/>
        </a:p>
      </dgm:t>
    </dgm:pt>
    <dgm:pt modelId="{47553790-B32C-4CA2-833A-B4B7A102BDF2}" type="pres">
      <dgm:prSet presAssocID="{8E031B1D-33C7-4CB6-B434-572509E87F06}" presName="compNode" presStyleCnt="0"/>
      <dgm:spPr/>
    </dgm:pt>
    <dgm:pt modelId="{D5CA3692-BF44-4F0F-8064-2BBA2D0B3460}" type="pres">
      <dgm:prSet presAssocID="{8E031B1D-33C7-4CB6-B434-572509E87F06}" presName="bkgdShape" presStyleLbl="node1" presStyleIdx="1" presStyleCnt="3"/>
      <dgm:spPr/>
      <dgm:t>
        <a:bodyPr/>
        <a:lstStyle/>
        <a:p>
          <a:endParaRPr lang="pt-BR"/>
        </a:p>
      </dgm:t>
    </dgm:pt>
    <dgm:pt modelId="{C852AF1C-7889-4C42-B0E0-5B90275F8383}" type="pres">
      <dgm:prSet presAssocID="{8E031B1D-33C7-4CB6-B434-572509E87F06}" presName="nodeTx" presStyleLbl="node1" presStyleIdx="1" presStyleCnt="3">
        <dgm:presLayoutVars>
          <dgm:bulletEnabled val="1"/>
        </dgm:presLayoutVars>
      </dgm:prSet>
      <dgm:spPr/>
      <dgm:t>
        <a:bodyPr/>
        <a:lstStyle/>
        <a:p>
          <a:endParaRPr lang="pt-BR"/>
        </a:p>
      </dgm:t>
    </dgm:pt>
    <dgm:pt modelId="{FA4C5219-3C37-460D-AE8F-D813B95FD89B}" type="pres">
      <dgm:prSet presAssocID="{8E031B1D-33C7-4CB6-B434-572509E87F06}" presName="invisiNode" presStyleLbl="node1" presStyleIdx="1" presStyleCnt="3"/>
      <dgm:spPr/>
    </dgm:pt>
    <dgm:pt modelId="{D3666E45-E4E8-448D-AA08-C96E9F567B67}" type="pres">
      <dgm:prSet presAssocID="{8E031B1D-33C7-4CB6-B434-572509E87F06}" presName="imagNode" presStyleLbl="fgImgPlace1" presStyleIdx="1" presStyleCnt="3"/>
      <dgm:spPr/>
    </dgm:pt>
    <dgm:pt modelId="{EFD2C932-84F0-4761-B0CE-A00C58731991}" type="pres">
      <dgm:prSet presAssocID="{BE366E23-60AD-4DC2-A859-E1D7C481A584}" presName="sibTrans" presStyleLbl="sibTrans2D1" presStyleIdx="0" presStyleCnt="0"/>
      <dgm:spPr/>
      <dgm:t>
        <a:bodyPr/>
        <a:lstStyle/>
        <a:p>
          <a:endParaRPr lang="pt-BR"/>
        </a:p>
      </dgm:t>
    </dgm:pt>
    <dgm:pt modelId="{E89D4DBC-A16F-489A-8502-5EF2197689FB}" type="pres">
      <dgm:prSet presAssocID="{1CF2CBEE-0124-48CB-B0E1-496EF72E6F5D}" presName="compNode" presStyleCnt="0"/>
      <dgm:spPr/>
    </dgm:pt>
    <dgm:pt modelId="{E30647FD-7F15-487C-A6D5-3D71310DD2CA}" type="pres">
      <dgm:prSet presAssocID="{1CF2CBEE-0124-48CB-B0E1-496EF72E6F5D}" presName="bkgdShape" presStyleLbl="node1" presStyleIdx="2" presStyleCnt="3"/>
      <dgm:spPr/>
      <dgm:t>
        <a:bodyPr/>
        <a:lstStyle/>
        <a:p>
          <a:endParaRPr lang="pt-BR"/>
        </a:p>
      </dgm:t>
    </dgm:pt>
    <dgm:pt modelId="{3B69B856-77EF-4623-811B-EC90C6B4F47C}" type="pres">
      <dgm:prSet presAssocID="{1CF2CBEE-0124-48CB-B0E1-496EF72E6F5D}" presName="nodeTx" presStyleLbl="node1" presStyleIdx="2" presStyleCnt="3">
        <dgm:presLayoutVars>
          <dgm:bulletEnabled val="1"/>
        </dgm:presLayoutVars>
      </dgm:prSet>
      <dgm:spPr/>
      <dgm:t>
        <a:bodyPr/>
        <a:lstStyle/>
        <a:p>
          <a:endParaRPr lang="pt-BR"/>
        </a:p>
      </dgm:t>
    </dgm:pt>
    <dgm:pt modelId="{CFF197FF-E985-447E-9E85-945FC88B06DE}" type="pres">
      <dgm:prSet presAssocID="{1CF2CBEE-0124-48CB-B0E1-496EF72E6F5D}" presName="invisiNode" presStyleLbl="node1" presStyleIdx="2" presStyleCnt="3"/>
      <dgm:spPr/>
    </dgm:pt>
    <dgm:pt modelId="{AE6D3ABB-E5A3-4CE1-841E-88CCFAF58985}" type="pres">
      <dgm:prSet presAssocID="{1CF2CBEE-0124-48CB-B0E1-496EF72E6F5D}" presName="imagNode" presStyleLbl="fgImgPlace1" presStyleIdx="2" presStyleCnt="3"/>
      <dgm:spPr/>
    </dgm:pt>
  </dgm:ptLst>
  <dgm:cxnLst>
    <dgm:cxn modelId="{E46712FB-1BE2-437B-8B5D-8D6252223AC4}" srcId="{B93447C5-ABCB-49B2-A8E4-5015718F4E82}" destId="{8E031B1D-33C7-4CB6-B434-572509E87F06}" srcOrd="1" destOrd="0" parTransId="{9A0E226B-94D1-41AF-A657-F195B033A8C4}" sibTransId="{BE366E23-60AD-4DC2-A859-E1D7C481A584}"/>
    <dgm:cxn modelId="{25E85DE0-5A64-4B62-9AF7-F2E6F7538CA7}" srcId="{B93447C5-ABCB-49B2-A8E4-5015718F4E82}" destId="{D9977924-34B7-4466-AE56-F586F1C8A441}" srcOrd="0" destOrd="0" parTransId="{30D19352-FD6C-45CF-A373-38B1D4AFBF22}" sibTransId="{870841BB-89B9-451C-A90A-C87CEC63E1C0}"/>
    <dgm:cxn modelId="{1D3B77D7-D523-4607-96BE-C00F152EAF81}" type="presOf" srcId="{1CF2CBEE-0124-48CB-B0E1-496EF72E6F5D}" destId="{3B69B856-77EF-4623-811B-EC90C6B4F47C}" srcOrd="1" destOrd="0" presId="urn:microsoft.com/office/officeart/2005/8/layout/hList7"/>
    <dgm:cxn modelId="{5B407327-7FC3-469D-B31B-C7DDC123599D}" type="presOf" srcId="{8E031B1D-33C7-4CB6-B434-572509E87F06}" destId="{C852AF1C-7889-4C42-B0E0-5B90275F8383}" srcOrd="1" destOrd="0" presId="urn:microsoft.com/office/officeart/2005/8/layout/hList7"/>
    <dgm:cxn modelId="{77157CA8-5C7F-4230-B6CE-B5C5DE5EC9B5}" srcId="{B93447C5-ABCB-49B2-A8E4-5015718F4E82}" destId="{1CF2CBEE-0124-48CB-B0E1-496EF72E6F5D}" srcOrd="2" destOrd="0" parTransId="{1DB1313F-7D15-496A-8AE4-B39CAB8EE910}" sibTransId="{136EED2E-06A8-42D6-A8B1-1436267B5EB5}"/>
    <dgm:cxn modelId="{A04C2FA0-36E6-4199-886C-E4FF0019BF82}" type="presOf" srcId="{D9977924-34B7-4466-AE56-F586F1C8A441}" destId="{BD017CB9-AF97-4679-B837-3B08B6D48AED}" srcOrd="1" destOrd="0" presId="urn:microsoft.com/office/officeart/2005/8/layout/hList7"/>
    <dgm:cxn modelId="{2F3F3100-84C6-4CBF-9709-1954309C1EF7}" type="presOf" srcId="{1CF2CBEE-0124-48CB-B0E1-496EF72E6F5D}" destId="{E30647FD-7F15-487C-A6D5-3D71310DD2CA}" srcOrd="0" destOrd="0" presId="urn:microsoft.com/office/officeart/2005/8/layout/hList7"/>
    <dgm:cxn modelId="{1FAA4FF1-6376-4B9A-ABF8-8FDF20F85759}" type="presOf" srcId="{B93447C5-ABCB-49B2-A8E4-5015718F4E82}" destId="{5098A870-1C53-4A6D-AB8C-E08008A1142D}" srcOrd="0" destOrd="0" presId="urn:microsoft.com/office/officeart/2005/8/layout/hList7"/>
    <dgm:cxn modelId="{9929DDD8-6593-4FDD-9270-88DC7A06BEF3}" type="presOf" srcId="{BE366E23-60AD-4DC2-A859-E1D7C481A584}" destId="{EFD2C932-84F0-4761-B0CE-A00C58731991}" srcOrd="0" destOrd="0" presId="urn:microsoft.com/office/officeart/2005/8/layout/hList7"/>
    <dgm:cxn modelId="{2C088B47-69C3-4E55-A145-D7754460FB7F}" type="presOf" srcId="{870841BB-89B9-451C-A90A-C87CEC63E1C0}" destId="{6CDED4CB-3908-4D98-BFFA-DBF39935657D}" srcOrd="0" destOrd="0" presId="urn:microsoft.com/office/officeart/2005/8/layout/hList7"/>
    <dgm:cxn modelId="{09C2770F-F12B-43B7-9864-C4E0B9254FE2}" type="presOf" srcId="{D9977924-34B7-4466-AE56-F586F1C8A441}" destId="{E82A5AF2-858D-4524-8DB4-7CAC459E6C4F}" srcOrd="0" destOrd="0" presId="urn:microsoft.com/office/officeart/2005/8/layout/hList7"/>
    <dgm:cxn modelId="{A8FCC4C6-70D4-414C-BB6C-EC9C44957E02}" type="presOf" srcId="{8E031B1D-33C7-4CB6-B434-572509E87F06}" destId="{D5CA3692-BF44-4F0F-8064-2BBA2D0B3460}" srcOrd="0" destOrd="0" presId="urn:microsoft.com/office/officeart/2005/8/layout/hList7"/>
    <dgm:cxn modelId="{78A01380-BBDD-40E1-A05F-2705FE838C04}" type="presParOf" srcId="{5098A870-1C53-4A6D-AB8C-E08008A1142D}" destId="{E06EE6A0-B8CF-4F86-A067-7C545DA4680F}" srcOrd="0" destOrd="0" presId="urn:microsoft.com/office/officeart/2005/8/layout/hList7"/>
    <dgm:cxn modelId="{20A02FFE-AC17-4404-AF21-12DBBEA10AC1}" type="presParOf" srcId="{5098A870-1C53-4A6D-AB8C-E08008A1142D}" destId="{348B9106-C514-4E2A-96BC-7F2A1722D350}" srcOrd="1" destOrd="0" presId="urn:microsoft.com/office/officeart/2005/8/layout/hList7"/>
    <dgm:cxn modelId="{10F441FD-1276-4ACA-8E88-59DFF1DAC23F}" type="presParOf" srcId="{348B9106-C514-4E2A-96BC-7F2A1722D350}" destId="{52794D35-2059-41C1-9637-3BFFD65CE20F}" srcOrd="0" destOrd="0" presId="urn:microsoft.com/office/officeart/2005/8/layout/hList7"/>
    <dgm:cxn modelId="{4E63D689-A1BC-4554-B1AE-6B744DE4BF46}" type="presParOf" srcId="{52794D35-2059-41C1-9637-3BFFD65CE20F}" destId="{E82A5AF2-858D-4524-8DB4-7CAC459E6C4F}" srcOrd="0" destOrd="0" presId="urn:microsoft.com/office/officeart/2005/8/layout/hList7"/>
    <dgm:cxn modelId="{401D3BDD-3A1B-4D35-A69C-0780173DD8DA}" type="presParOf" srcId="{52794D35-2059-41C1-9637-3BFFD65CE20F}" destId="{BD017CB9-AF97-4679-B837-3B08B6D48AED}" srcOrd="1" destOrd="0" presId="urn:microsoft.com/office/officeart/2005/8/layout/hList7"/>
    <dgm:cxn modelId="{130181D6-87AE-4687-97CB-B3C63C090C77}" type="presParOf" srcId="{52794D35-2059-41C1-9637-3BFFD65CE20F}" destId="{A7393984-65E4-425E-93B8-3825D2E9BA85}" srcOrd="2" destOrd="0" presId="urn:microsoft.com/office/officeart/2005/8/layout/hList7"/>
    <dgm:cxn modelId="{1F0A850C-830F-4175-A719-D6FB6CAB84D4}" type="presParOf" srcId="{52794D35-2059-41C1-9637-3BFFD65CE20F}" destId="{C15D3912-00A7-4064-86DB-EF1DEDCCD08E}" srcOrd="3" destOrd="0" presId="urn:microsoft.com/office/officeart/2005/8/layout/hList7"/>
    <dgm:cxn modelId="{BAFB409C-666E-4009-86DC-41F6E4483427}" type="presParOf" srcId="{348B9106-C514-4E2A-96BC-7F2A1722D350}" destId="{6CDED4CB-3908-4D98-BFFA-DBF39935657D}" srcOrd="1" destOrd="0" presId="urn:microsoft.com/office/officeart/2005/8/layout/hList7"/>
    <dgm:cxn modelId="{E52D1548-91B0-444A-9D5B-CCA7CEE435BD}" type="presParOf" srcId="{348B9106-C514-4E2A-96BC-7F2A1722D350}" destId="{47553790-B32C-4CA2-833A-B4B7A102BDF2}" srcOrd="2" destOrd="0" presId="urn:microsoft.com/office/officeart/2005/8/layout/hList7"/>
    <dgm:cxn modelId="{925805BB-62A3-4C7E-9F38-3083AF8D5B15}" type="presParOf" srcId="{47553790-B32C-4CA2-833A-B4B7A102BDF2}" destId="{D5CA3692-BF44-4F0F-8064-2BBA2D0B3460}" srcOrd="0" destOrd="0" presId="urn:microsoft.com/office/officeart/2005/8/layout/hList7"/>
    <dgm:cxn modelId="{CED85220-3CAB-4344-92E4-DE8F7789D8BE}" type="presParOf" srcId="{47553790-B32C-4CA2-833A-B4B7A102BDF2}" destId="{C852AF1C-7889-4C42-B0E0-5B90275F8383}" srcOrd="1" destOrd="0" presId="urn:microsoft.com/office/officeart/2005/8/layout/hList7"/>
    <dgm:cxn modelId="{B2D609D2-0BB5-443D-B9A3-E9A622BC9983}" type="presParOf" srcId="{47553790-B32C-4CA2-833A-B4B7A102BDF2}" destId="{FA4C5219-3C37-460D-AE8F-D813B95FD89B}" srcOrd="2" destOrd="0" presId="urn:microsoft.com/office/officeart/2005/8/layout/hList7"/>
    <dgm:cxn modelId="{4D39B166-032A-4C93-8DA3-EE35F59467B5}" type="presParOf" srcId="{47553790-B32C-4CA2-833A-B4B7A102BDF2}" destId="{D3666E45-E4E8-448D-AA08-C96E9F567B67}" srcOrd="3" destOrd="0" presId="urn:microsoft.com/office/officeart/2005/8/layout/hList7"/>
    <dgm:cxn modelId="{E08B4444-20A6-4AC3-8C1C-F3C3AA13E7C8}" type="presParOf" srcId="{348B9106-C514-4E2A-96BC-7F2A1722D350}" destId="{EFD2C932-84F0-4761-B0CE-A00C58731991}" srcOrd="3" destOrd="0" presId="urn:microsoft.com/office/officeart/2005/8/layout/hList7"/>
    <dgm:cxn modelId="{A2E523C3-21E6-427B-81D0-60F8E82E1DF5}" type="presParOf" srcId="{348B9106-C514-4E2A-96BC-7F2A1722D350}" destId="{E89D4DBC-A16F-489A-8502-5EF2197689FB}" srcOrd="4" destOrd="0" presId="urn:microsoft.com/office/officeart/2005/8/layout/hList7"/>
    <dgm:cxn modelId="{75BA8C4E-AAFC-46A3-B53C-7E0CADD6163E}" type="presParOf" srcId="{E89D4DBC-A16F-489A-8502-5EF2197689FB}" destId="{E30647FD-7F15-487C-A6D5-3D71310DD2CA}" srcOrd="0" destOrd="0" presId="urn:microsoft.com/office/officeart/2005/8/layout/hList7"/>
    <dgm:cxn modelId="{2EBA4938-6D7E-4346-82B8-BB516F5E7EF5}" type="presParOf" srcId="{E89D4DBC-A16F-489A-8502-5EF2197689FB}" destId="{3B69B856-77EF-4623-811B-EC90C6B4F47C}" srcOrd="1" destOrd="0" presId="urn:microsoft.com/office/officeart/2005/8/layout/hList7"/>
    <dgm:cxn modelId="{903E8CED-77A7-4C05-94EF-EACEEFA605C1}" type="presParOf" srcId="{E89D4DBC-A16F-489A-8502-5EF2197689FB}" destId="{CFF197FF-E985-447E-9E85-945FC88B06DE}" srcOrd="2" destOrd="0" presId="urn:microsoft.com/office/officeart/2005/8/layout/hList7"/>
    <dgm:cxn modelId="{47966218-E683-472F-B40C-F29BA892DE6D}" type="presParOf" srcId="{E89D4DBC-A16F-489A-8502-5EF2197689FB}" destId="{AE6D3ABB-E5A3-4CE1-841E-88CCFAF58985}"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2A5AF2-858D-4524-8DB4-7CAC459E6C4F}">
      <dsp:nvSpPr>
        <dsp:cNvPr id="0" name=""/>
        <dsp:cNvSpPr/>
      </dsp:nvSpPr>
      <dsp:spPr>
        <a:xfrm>
          <a:off x="1695" y="0"/>
          <a:ext cx="2638498" cy="4680504"/>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98704" tIns="298704" rIns="298704" bIns="298704" numCol="1" spcCol="1270" anchor="ctr" anchorCtr="0">
          <a:noAutofit/>
        </a:bodyPr>
        <a:lstStyle/>
        <a:p>
          <a:pPr lvl="0" algn="ctr" defTabSz="1866900">
            <a:lnSpc>
              <a:spcPct val="90000"/>
            </a:lnSpc>
            <a:spcBef>
              <a:spcPct val="0"/>
            </a:spcBef>
            <a:spcAft>
              <a:spcPct val="35000"/>
            </a:spcAft>
          </a:pPr>
          <a:r>
            <a:rPr lang="pt-PT" sz="4200" kern="1200" dirty="0"/>
            <a:t>Edson Guerra</a:t>
          </a:r>
          <a:endParaRPr lang="en-US" sz="4200" kern="1200" dirty="0"/>
        </a:p>
      </dsp:txBody>
      <dsp:txXfrm>
        <a:off x="1695" y="1872201"/>
        <a:ext cx="2638498" cy="1872201"/>
      </dsp:txXfrm>
    </dsp:sp>
    <dsp:sp modelId="{C15D3912-00A7-4064-86DB-EF1DEDCCD08E}">
      <dsp:nvSpPr>
        <dsp:cNvPr id="0" name=""/>
        <dsp:cNvSpPr/>
      </dsp:nvSpPr>
      <dsp:spPr>
        <a:xfrm>
          <a:off x="541641" y="280830"/>
          <a:ext cx="1558607" cy="1558607"/>
        </a:xfrm>
        <a:prstGeom prst="ellipse">
          <a:avLst/>
        </a:prstGeom>
        <a:solidFill>
          <a:schemeClr val="dk1">
            <a:tint val="40000"/>
            <a:hueOff val="0"/>
            <a:satOff val="0"/>
            <a:lumOff val="0"/>
            <a:alphaOff val="0"/>
          </a:schemeClr>
        </a:solid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D5CA3692-BF44-4F0F-8064-2BBA2D0B3460}">
      <dsp:nvSpPr>
        <dsp:cNvPr id="0" name=""/>
        <dsp:cNvSpPr/>
      </dsp:nvSpPr>
      <dsp:spPr>
        <a:xfrm>
          <a:off x="2719349" y="0"/>
          <a:ext cx="2638498" cy="4680504"/>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98704" tIns="298704" rIns="298704" bIns="298704" numCol="1" spcCol="1270" anchor="ctr" anchorCtr="0">
          <a:noAutofit/>
        </a:bodyPr>
        <a:lstStyle/>
        <a:p>
          <a:pPr lvl="0" algn="ctr" defTabSz="1866900">
            <a:lnSpc>
              <a:spcPct val="90000"/>
            </a:lnSpc>
            <a:spcBef>
              <a:spcPct val="0"/>
            </a:spcBef>
            <a:spcAft>
              <a:spcPct val="35000"/>
            </a:spcAft>
          </a:pPr>
          <a:r>
            <a:rPr lang="pt-PT" sz="4200" kern="1200" dirty="0"/>
            <a:t>João Silvio</a:t>
          </a:r>
          <a:endParaRPr lang="en-US" sz="4200" kern="1200" dirty="0"/>
        </a:p>
      </dsp:txBody>
      <dsp:txXfrm>
        <a:off x="2719349" y="1872201"/>
        <a:ext cx="2638498" cy="1872201"/>
      </dsp:txXfrm>
    </dsp:sp>
    <dsp:sp modelId="{D3666E45-E4E8-448D-AA08-C96E9F567B67}">
      <dsp:nvSpPr>
        <dsp:cNvPr id="0" name=""/>
        <dsp:cNvSpPr/>
      </dsp:nvSpPr>
      <dsp:spPr>
        <a:xfrm>
          <a:off x="3259294" y="280830"/>
          <a:ext cx="1558607" cy="1558607"/>
        </a:xfrm>
        <a:prstGeom prst="ellipse">
          <a:avLst/>
        </a:prstGeom>
        <a:solidFill>
          <a:schemeClr val="dk1">
            <a:tint val="40000"/>
            <a:hueOff val="0"/>
            <a:satOff val="0"/>
            <a:lumOff val="0"/>
            <a:alphaOff val="0"/>
          </a:schemeClr>
        </a:solid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E30647FD-7F15-487C-A6D5-3D71310DD2CA}">
      <dsp:nvSpPr>
        <dsp:cNvPr id="0" name=""/>
        <dsp:cNvSpPr/>
      </dsp:nvSpPr>
      <dsp:spPr>
        <a:xfrm>
          <a:off x="5437002" y="0"/>
          <a:ext cx="2638498" cy="4680504"/>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98704" tIns="298704" rIns="298704" bIns="298704" numCol="1" spcCol="1270" anchor="ctr" anchorCtr="0">
          <a:noAutofit/>
        </a:bodyPr>
        <a:lstStyle/>
        <a:p>
          <a:pPr lvl="0" algn="ctr" defTabSz="1866900">
            <a:lnSpc>
              <a:spcPct val="90000"/>
            </a:lnSpc>
            <a:spcBef>
              <a:spcPct val="0"/>
            </a:spcBef>
            <a:spcAft>
              <a:spcPct val="35000"/>
            </a:spcAft>
          </a:pPr>
          <a:r>
            <a:rPr lang="pt-PT" sz="4200" kern="1200" dirty="0"/>
            <a:t>Luciano Lourenço</a:t>
          </a:r>
          <a:endParaRPr lang="en-US" sz="4200" kern="1200" dirty="0"/>
        </a:p>
      </dsp:txBody>
      <dsp:txXfrm>
        <a:off x="5437002" y="1872201"/>
        <a:ext cx="2638498" cy="1872201"/>
      </dsp:txXfrm>
    </dsp:sp>
    <dsp:sp modelId="{AE6D3ABB-E5A3-4CE1-841E-88CCFAF58985}">
      <dsp:nvSpPr>
        <dsp:cNvPr id="0" name=""/>
        <dsp:cNvSpPr/>
      </dsp:nvSpPr>
      <dsp:spPr>
        <a:xfrm>
          <a:off x="5976947" y="280830"/>
          <a:ext cx="1558607" cy="1558607"/>
        </a:xfrm>
        <a:prstGeom prst="ellipse">
          <a:avLst/>
        </a:prstGeom>
        <a:solidFill>
          <a:schemeClr val="dk1">
            <a:tint val="40000"/>
            <a:hueOff val="0"/>
            <a:satOff val="0"/>
            <a:lumOff val="0"/>
            <a:alphaOff val="0"/>
          </a:schemeClr>
        </a:solid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E06EE6A0-B8CF-4F86-A067-7C545DA4680F}">
      <dsp:nvSpPr>
        <dsp:cNvPr id="0" name=""/>
        <dsp:cNvSpPr/>
      </dsp:nvSpPr>
      <dsp:spPr>
        <a:xfrm>
          <a:off x="323087" y="3744403"/>
          <a:ext cx="7431021" cy="702075"/>
        </a:xfrm>
        <a:prstGeom prst="leftRightArrow">
          <a:avLst/>
        </a:prstGeom>
        <a:solidFill>
          <a:schemeClr val="dk1">
            <a:tint val="60000"/>
            <a:hueOff val="0"/>
            <a:satOff val="0"/>
            <a:lumOff val="0"/>
            <a:alphaOff val="0"/>
          </a:schemeClr>
        </a:solidFill>
        <a:ln>
          <a:noFill/>
        </a:ln>
        <a:effectLst/>
        <a:scene3d>
          <a:camera prst="orthographicFront"/>
          <a:lightRig rig="chilly" dir="t"/>
        </a:scene3d>
        <a:sp3d z="12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png>
</file>

<file path=ppt/media/image13.png>
</file>

<file path=ppt/media/image14.png>
</file>

<file path=ppt/media/image2.jpe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9BC9F-781C-4E1C-B7AC-02CD3674B196}" type="datetimeFigureOut">
              <a:rPr lang="en-US" smtClean="0"/>
              <a:t>2/22/2024</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2C8B73-6E53-4F8D-A474-09FF79730F38}" type="slidenum">
              <a:rPr lang="en-US" smtClean="0"/>
              <a:t>‹nº›</a:t>
            </a:fld>
            <a:endParaRPr lang="en-US"/>
          </a:p>
        </p:txBody>
      </p:sp>
    </p:spTree>
    <p:extLst>
      <p:ext uri="{BB962C8B-B14F-4D97-AF65-F5344CB8AC3E}">
        <p14:creationId xmlns:p14="http://schemas.microsoft.com/office/powerpoint/2010/main" val="519675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130428"/>
            <a:ext cx="10363200" cy="1470025"/>
          </a:xfrm>
        </p:spPr>
        <p:txBody>
          <a:bodyPr/>
          <a:lstStyle/>
          <a:p>
            <a:r>
              <a:rPr lang="pt-BR"/>
              <a:t>Clique para editar o título mestre</a:t>
            </a:r>
          </a:p>
        </p:txBody>
      </p:sp>
      <p:sp>
        <p:nvSpPr>
          <p:cNvPr id="3" name="Subtítu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621181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99434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11785600" y="274641"/>
            <a:ext cx="36576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12800" y="274641"/>
            <a:ext cx="10769600" cy="5851525"/>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6131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760209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3"/>
            <a:ext cx="10363200" cy="1362075"/>
          </a:xfrm>
        </p:spPr>
        <p:txBody>
          <a:bodyPr anchor="t"/>
          <a:lstStyle>
            <a:lvl1pPr algn="l">
              <a:defRPr sz="4000" b="1" cap="all"/>
            </a:lvl1pPr>
          </a:lstStyle>
          <a:p>
            <a:r>
              <a:rPr lang="pt-BR"/>
              <a:t>Clique para editar o título mestre</a:t>
            </a:r>
          </a:p>
        </p:txBody>
      </p:sp>
      <p:sp>
        <p:nvSpPr>
          <p:cNvPr id="3" name="Espaço Reservado para Tex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98144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8128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82296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4025412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609600" y="274638"/>
            <a:ext cx="10972800" cy="1143000"/>
          </a:xfrm>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8" name="Espaço Reservado para Rodapé 7"/>
          <p:cNvSpPr>
            <a:spLocks noGrp="1"/>
          </p:cNvSpPr>
          <p:nvPr>
            <p:ph type="ftr" sz="quarter" idx="11"/>
          </p:nvPr>
        </p:nvSpPr>
        <p:spPr/>
        <p:txBody>
          <a:bodyPr/>
          <a:lstStyle/>
          <a:p>
            <a:endParaRPr lang="en-US" dirty="0"/>
          </a:p>
        </p:txBody>
      </p:sp>
      <p:sp>
        <p:nvSpPr>
          <p:cNvPr id="9" name="Espaço Reservado para Número de Slide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970647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4" name="Espaço Reservado para Rodapé 3"/>
          <p:cNvSpPr>
            <a:spLocks noGrp="1"/>
          </p:cNvSpPr>
          <p:nvPr>
            <p:ph type="ftr" sz="quarter" idx="11"/>
          </p:nvPr>
        </p:nvSpPr>
        <p:spPr/>
        <p:txBody>
          <a:bodyPr/>
          <a:lstStyle/>
          <a:p>
            <a:endParaRPr lang="en-US" dirty="0"/>
          </a:p>
        </p:txBody>
      </p:sp>
      <p:sp>
        <p:nvSpPr>
          <p:cNvPr id="5" name="Espaço Reservado para Número de Slide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02628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3" name="Espaço Reservado para Rodapé 2"/>
          <p:cNvSpPr>
            <a:spLocks noGrp="1"/>
          </p:cNvSpPr>
          <p:nvPr>
            <p:ph type="ftr" sz="quarter" idx="11"/>
          </p:nvPr>
        </p:nvSpPr>
        <p:spPr/>
        <p:txBody>
          <a:bodyPr/>
          <a:lstStyle/>
          <a:p>
            <a:endParaRPr lang="en-US" dirty="0"/>
          </a:p>
        </p:txBody>
      </p:sp>
      <p:sp>
        <p:nvSpPr>
          <p:cNvPr id="4" name="Espaço Reservado para Número de Slide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052824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09602" y="273050"/>
            <a:ext cx="4011084"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08725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587141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Espaço Reservado para Número de Slide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73911475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A13FD6C2-6159-80A5-1049-79A2CF35BDFA}"/>
            </a:ext>
          </a:extLst>
        </p:cNvPr>
        <p:cNvGrpSpPr/>
        <p:nvPr/>
      </p:nvGrpSpPr>
      <p:grpSpPr>
        <a:xfrm>
          <a:off x="0" y="0"/>
          <a:ext cx="0" cy="0"/>
          <a:chOff x="0" y="0"/>
          <a:chExt cx="0" cy="0"/>
        </a:xfrm>
      </p:grpSpPr>
      <p:pic>
        <p:nvPicPr>
          <p:cNvPr id="4" name="Imagem 3">
            <a:extLst>
              <a:ext uri="{FF2B5EF4-FFF2-40B4-BE49-F238E27FC236}">
                <a16:creationId xmlns:a16="http://schemas.microsoft.com/office/drawing/2014/main" id="{FCC1E932-D3F9-B8F3-6B03-C6E8FC2E57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8061" y="0"/>
            <a:ext cx="1623940" cy="1560786"/>
          </a:xfrm>
          <a:prstGeom prst="rect">
            <a:avLst/>
          </a:prstGeom>
        </p:spPr>
      </p:pic>
      <p:sp>
        <p:nvSpPr>
          <p:cNvPr id="9" name="Retângulo 8">
            <a:extLst>
              <a:ext uri="{FF2B5EF4-FFF2-40B4-BE49-F238E27FC236}">
                <a16:creationId xmlns:a16="http://schemas.microsoft.com/office/drawing/2014/main" id="{6FC8285C-78E0-1A3D-C2C4-341B1DEBB2B6}"/>
              </a:ext>
            </a:extLst>
          </p:cNvPr>
          <p:cNvSpPr/>
          <p:nvPr/>
        </p:nvSpPr>
        <p:spPr>
          <a:xfrm>
            <a:off x="207579" y="215090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F0307333-4BC3-46AC-1FC7-47DC004E5369}"/>
              </a:ext>
            </a:extLst>
          </p:cNvPr>
          <p:cNvSpPr/>
          <p:nvPr/>
        </p:nvSpPr>
        <p:spPr>
          <a:xfrm>
            <a:off x="693683" y="3701672"/>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14" name="CaixaDeTexto 13">
            <a:extLst>
              <a:ext uri="{FF2B5EF4-FFF2-40B4-BE49-F238E27FC236}">
                <a16:creationId xmlns:a16="http://schemas.microsoft.com/office/drawing/2014/main" id="{AEF45581-C768-DB12-6F49-6378F8C90FCE}"/>
              </a:ext>
            </a:extLst>
          </p:cNvPr>
          <p:cNvSpPr txBox="1"/>
          <p:nvPr/>
        </p:nvSpPr>
        <p:spPr>
          <a:xfrm>
            <a:off x="4646230" y="6331013"/>
            <a:ext cx="2423948" cy="400110"/>
          </a:xfrm>
          <a:prstGeom prst="rect">
            <a:avLst/>
          </a:prstGeom>
          <a:noFill/>
        </p:spPr>
        <p:txBody>
          <a:bodyPr wrap="square">
            <a:spAutoFit/>
          </a:bodyPr>
          <a:lstStyle/>
          <a:p>
            <a:pPr algn="ctr"/>
            <a:r>
              <a:rPr lang="pt-BR" sz="2000" dirty="0">
                <a:latin typeface="Arial" panose="020B0604020202020204" pitchFamily="34" charset="0"/>
                <a:cs typeface="Arial" panose="020B0604020202020204" pitchFamily="34" charset="0"/>
              </a:rPr>
              <a:t>Luanda,2024</a:t>
            </a:r>
            <a:endParaRPr lang="pt-BR" sz="2000" dirty="0">
              <a:solidFill>
                <a:schemeClr val="tx1"/>
              </a:solidFill>
              <a:latin typeface="Arial" panose="020B0604020202020204" pitchFamily="34" charset="0"/>
              <a:cs typeface="Arial" panose="020B0604020202020204" pitchFamily="34" charset="0"/>
            </a:endParaRPr>
          </a:p>
        </p:txBody>
      </p:sp>
      <p:sp>
        <p:nvSpPr>
          <p:cNvPr id="15" name="CaixaDeTexto 14">
            <a:extLst>
              <a:ext uri="{FF2B5EF4-FFF2-40B4-BE49-F238E27FC236}">
                <a16:creationId xmlns:a16="http://schemas.microsoft.com/office/drawing/2014/main" id="{3EA4BB83-2B6D-F1E5-6904-45D197FC91FB}"/>
              </a:ext>
            </a:extLst>
          </p:cNvPr>
          <p:cNvSpPr txBox="1"/>
          <p:nvPr/>
        </p:nvSpPr>
        <p:spPr>
          <a:xfrm>
            <a:off x="4646230" y="4220629"/>
            <a:ext cx="2423948" cy="400110"/>
          </a:xfrm>
          <a:prstGeom prst="rect">
            <a:avLst/>
          </a:prstGeom>
          <a:noFill/>
        </p:spPr>
        <p:txBody>
          <a:bodyPr wrap="square">
            <a:spAutoFit/>
          </a:bodyPr>
          <a:lstStyle/>
          <a:p>
            <a:pPr algn="ctr"/>
            <a:r>
              <a:rPr lang="pt-BR" sz="2000" b="1" dirty="0">
                <a:solidFill>
                  <a:schemeClr val="tx1"/>
                </a:solidFill>
                <a:latin typeface="Arial" panose="020B0604020202020204" pitchFamily="34" charset="0"/>
                <a:cs typeface="Arial" panose="020B0604020202020204" pitchFamily="34" charset="0"/>
              </a:rPr>
              <a:t>Grupo:</a:t>
            </a:r>
            <a:r>
              <a:rPr lang="pt-BR" sz="2000" b="1" dirty="0">
                <a:latin typeface="Arial" panose="020B0604020202020204" pitchFamily="34" charset="0"/>
                <a:cs typeface="Arial" panose="020B0604020202020204" pitchFamily="34" charset="0"/>
              </a:rPr>
              <a:t>3</a:t>
            </a:r>
            <a:endParaRPr lang="pt-BR" sz="2000"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262475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l"/>
            <a:r>
              <a:rPr lang="pt-PT" sz="4000" b="1" dirty="0"/>
              <a:t>Controlo de Versão</a:t>
            </a:r>
            <a:endParaRPr lang="pt-BR" sz="4000" b="1" dirty="0"/>
          </a:p>
        </p:txBody>
      </p:sp>
      <p:sp>
        <p:nvSpPr>
          <p:cNvPr id="4" name="Espaço Reservado para Texto 3">
            <a:extLst>
              <a:ext uri="{FF2B5EF4-FFF2-40B4-BE49-F238E27FC236}">
                <a16:creationId xmlns:a16="http://schemas.microsoft.com/office/drawing/2014/main" id="{75DC0B4D-9C15-F310-7BFC-EF14ACCC833C}"/>
              </a:ext>
            </a:extLst>
          </p:cNvPr>
          <p:cNvSpPr>
            <a:spLocks noGrp="1"/>
          </p:cNvSpPr>
          <p:nvPr>
            <p:ph type="body" idx="1"/>
          </p:nvPr>
        </p:nvSpPr>
        <p:spPr/>
        <p:txBody>
          <a:bodyPr/>
          <a:lstStyle/>
          <a:p>
            <a:r>
              <a:rPr lang="pt-PT" dirty="0"/>
              <a:t>GitHub</a:t>
            </a:r>
            <a:endParaRPr lang="en-US" dirty="0"/>
          </a:p>
        </p:txBody>
      </p:sp>
      <p:sp>
        <p:nvSpPr>
          <p:cNvPr id="3" name="Espaço Reservado para Conteúdo 2"/>
          <p:cNvSpPr>
            <a:spLocks noGrp="1"/>
          </p:cNvSpPr>
          <p:nvPr>
            <p:ph sz="half" idx="2"/>
          </p:nvPr>
        </p:nvSpPr>
        <p:spPr>
          <a:xfrm>
            <a:off x="609600" y="2174875"/>
            <a:ext cx="5386917" cy="3951288"/>
          </a:xfrm>
          <a:noFill/>
        </p:spPr>
        <p:txBody>
          <a:bodyPr>
            <a:normAutofit/>
          </a:bodyPr>
          <a:lstStyle/>
          <a:p>
            <a:pPr marL="0" indent="0" algn="just">
              <a:buNone/>
            </a:pPr>
            <a:r>
              <a:rPr lang="pt-BR" sz="1600" dirty="0" smtClean="0">
                <a:latin typeface="Arial" panose="020B0604020202020204" pitchFamily="34" charset="0"/>
                <a:cs typeface="Arial" panose="020B0604020202020204" pitchFamily="34" charset="0"/>
              </a:rPr>
              <a:t>É um sistema de controle de versões distribuído online, usado principalmente no desenvolvimento de software, mas pode ser usado para registrar o histórico de edições de qualquer tipo de arquivo (Exemplo: alguns livros digitais são disponibilizados no </a:t>
            </a:r>
            <a:r>
              <a:rPr lang="pt-BR" sz="1600" b="1" dirty="0" smtClean="0">
                <a:latin typeface="Arial" panose="020B0604020202020204" pitchFamily="34" charset="0"/>
                <a:cs typeface="Arial" panose="020B0604020202020204" pitchFamily="34" charset="0"/>
              </a:rPr>
              <a:t>GitHub</a:t>
            </a:r>
            <a:r>
              <a:rPr lang="pt-BR" sz="1600" dirty="0" smtClean="0">
                <a:latin typeface="Arial" panose="020B0604020202020204" pitchFamily="34" charset="0"/>
                <a:cs typeface="Arial" panose="020B0604020202020204" pitchFamily="34" charset="0"/>
              </a:rPr>
              <a:t> e escrito aos poucos publicamente). </a:t>
            </a:r>
            <a:endParaRPr lang="pt-BR" sz="2400" dirty="0"/>
          </a:p>
        </p:txBody>
      </p:sp>
      <p:sp>
        <p:nvSpPr>
          <p:cNvPr id="5" name="Espaço Reservado para Texto 4">
            <a:extLst>
              <a:ext uri="{FF2B5EF4-FFF2-40B4-BE49-F238E27FC236}">
                <a16:creationId xmlns:a16="http://schemas.microsoft.com/office/drawing/2014/main" id="{06535DAB-FA16-CE21-09B0-4619BE93A85A}"/>
              </a:ext>
            </a:extLst>
          </p:cNvPr>
          <p:cNvSpPr>
            <a:spLocks noGrp="1"/>
          </p:cNvSpPr>
          <p:nvPr>
            <p:ph type="body" sz="quarter" idx="3"/>
          </p:nvPr>
        </p:nvSpPr>
        <p:spPr/>
        <p:txBody>
          <a:bodyPr/>
          <a:lstStyle/>
          <a:p>
            <a:r>
              <a:rPr lang="pt-PT" dirty="0"/>
              <a:t>Git</a:t>
            </a:r>
            <a:endParaRPr lang="en-US" dirty="0"/>
          </a:p>
        </p:txBody>
      </p:sp>
      <p:sp>
        <p:nvSpPr>
          <p:cNvPr id="6" name="Espaço Reservado para Conteúdo 5">
            <a:extLst>
              <a:ext uri="{FF2B5EF4-FFF2-40B4-BE49-F238E27FC236}">
                <a16:creationId xmlns:a16="http://schemas.microsoft.com/office/drawing/2014/main" id="{AFC0F81E-21FF-FF9F-988A-705C630402DF}"/>
              </a:ext>
            </a:extLst>
          </p:cNvPr>
          <p:cNvSpPr>
            <a:spLocks noGrp="1"/>
          </p:cNvSpPr>
          <p:nvPr>
            <p:ph sz="quarter" idx="4"/>
          </p:nvPr>
        </p:nvSpPr>
        <p:spPr>
          <a:xfrm>
            <a:off x="6193369" y="2174875"/>
            <a:ext cx="5389033" cy="3139247"/>
          </a:xfrm>
        </p:spPr>
        <p:txBody>
          <a:bodyPr>
            <a:noAutofit/>
          </a:bodyPr>
          <a:lstStyle/>
          <a:p>
            <a:pPr marL="0" indent="0" algn="just">
              <a:buNone/>
            </a:pPr>
            <a:r>
              <a:rPr lang="pt-BR" sz="1800" dirty="0" smtClean="0">
                <a:latin typeface="Arial" panose="020B0604020202020204" pitchFamily="34" charset="0"/>
                <a:cs typeface="Arial" panose="020B0604020202020204" pitchFamily="34" charset="0"/>
              </a:rPr>
              <a:t>O </a:t>
            </a:r>
            <a:r>
              <a:rPr lang="pt-BR" sz="1800" dirty="0" err="1">
                <a:latin typeface="Arial" panose="020B0604020202020204" pitchFamily="34" charset="0"/>
                <a:cs typeface="Arial" panose="020B0604020202020204" pitchFamily="34" charset="0"/>
              </a:rPr>
              <a:t>Git</a:t>
            </a:r>
            <a:r>
              <a:rPr lang="pt-BR" sz="1800" dirty="0">
                <a:latin typeface="Arial" panose="020B0604020202020204" pitchFamily="34" charset="0"/>
                <a:cs typeface="Arial" panose="020B0604020202020204" pitchFamily="34" charset="0"/>
              </a:rPr>
              <a:t> foi inicialmente projetado e desenvolvido por Linus Torvalds para o desenvolvimento do kernel Linux, mas </a:t>
            </a:r>
            <a:r>
              <a:rPr lang="pt-BR" sz="1800" dirty="0" smtClean="0">
                <a:latin typeface="Arial" panose="020B0604020202020204" pitchFamily="34" charset="0"/>
                <a:cs typeface="Arial" panose="020B0604020202020204" pitchFamily="34" charset="0"/>
              </a:rPr>
              <a:t>tem sido adotado </a:t>
            </a:r>
            <a:r>
              <a:rPr lang="pt-BR" sz="1800" dirty="0">
                <a:latin typeface="Arial" panose="020B0604020202020204" pitchFamily="34" charset="0"/>
                <a:cs typeface="Arial" panose="020B0604020202020204" pitchFamily="34" charset="0"/>
              </a:rPr>
              <a:t>por muitos </a:t>
            </a:r>
            <a:r>
              <a:rPr lang="pt-BR" sz="1800" dirty="0" smtClean="0">
                <a:latin typeface="Arial" panose="020B0604020202020204" pitchFamily="34" charset="0"/>
                <a:cs typeface="Arial" panose="020B0604020202020204" pitchFamily="34" charset="0"/>
              </a:rPr>
              <a:t>desenvolvedores e empresas como principal ferramenta de controlo de versão.</a:t>
            </a:r>
            <a:endParaRPr lang="pt-BR" sz="1800" dirty="0">
              <a:latin typeface="Arial" panose="020B0604020202020204" pitchFamily="34" charset="0"/>
              <a:cs typeface="Arial" panose="020B0604020202020204" pitchFamily="34" charset="0"/>
            </a:endParaRPr>
          </a:p>
        </p:txBody>
      </p:sp>
      <p:pic>
        <p:nvPicPr>
          <p:cNvPr id="7" name="Imagem 6">
            <a:extLst>
              <a:ext uri="{FF2B5EF4-FFF2-40B4-BE49-F238E27FC236}">
                <a16:creationId xmlns:a16="http://schemas.microsoft.com/office/drawing/2014/main" id="{56C85655-075C-C3B2-6520-EB90B80597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819785"/>
            <a:ext cx="2542133" cy="1724809"/>
          </a:xfrm>
          <a:prstGeom prst="rect">
            <a:avLst/>
          </a:prstGeom>
        </p:spPr>
      </p:pic>
      <p:pic>
        <p:nvPicPr>
          <p:cNvPr id="9" name="Image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9400" y="5090168"/>
            <a:ext cx="1626704" cy="1626704"/>
          </a:xfrm>
          <a:prstGeom prst="rect">
            <a:avLst/>
          </a:prstGeom>
        </p:spPr>
      </p:pic>
    </p:spTree>
    <p:extLst>
      <p:ext uri="{BB962C8B-B14F-4D97-AF65-F5344CB8AC3E}">
        <p14:creationId xmlns:p14="http://schemas.microsoft.com/office/powerpoint/2010/main" val="6485623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251B9-2D69-E06F-2F00-6750CBA0454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E98EFA2-FE0B-CDD0-785A-116D465E27CC}"/>
              </a:ext>
            </a:extLst>
          </p:cNvPr>
          <p:cNvSpPr>
            <a:spLocks noGrp="1"/>
          </p:cNvSpPr>
          <p:nvPr>
            <p:ph type="title"/>
          </p:nvPr>
        </p:nvSpPr>
        <p:spPr/>
        <p:txBody>
          <a:bodyPr>
            <a:normAutofit/>
          </a:bodyPr>
          <a:lstStyle/>
          <a:p>
            <a:pPr algn="l"/>
            <a:r>
              <a:rPr lang="pt-PT" sz="4000" b="1" dirty="0"/>
              <a:t>Front-End</a:t>
            </a:r>
            <a:endParaRPr lang="pt-BR" sz="4000" b="1" dirty="0"/>
          </a:p>
        </p:txBody>
      </p:sp>
      <p:sp>
        <p:nvSpPr>
          <p:cNvPr id="4" name="Espaço Reservado para Texto 3">
            <a:extLst>
              <a:ext uri="{FF2B5EF4-FFF2-40B4-BE49-F238E27FC236}">
                <a16:creationId xmlns:a16="http://schemas.microsoft.com/office/drawing/2014/main" id="{FC06AA5C-A77B-C6D9-7A20-6241A80CFC23}"/>
              </a:ext>
            </a:extLst>
          </p:cNvPr>
          <p:cNvSpPr>
            <a:spLocks noGrp="1"/>
          </p:cNvSpPr>
          <p:nvPr>
            <p:ph idx="1"/>
          </p:nvPr>
        </p:nvSpPr>
        <p:spPr>
          <a:xfrm>
            <a:off x="609600" y="1600204"/>
            <a:ext cx="10836166" cy="3192514"/>
          </a:xfrm>
        </p:spPr>
        <p:txBody>
          <a:bodyPr>
            <a:normAutofit/>
          </a:bodyPr>
          <a:lstStyle/>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HTML (Linguagem de Marcação de HiperTexto) </a:t>
            </a:r>
            <a:r>
              <a:rPr lang="pt-PT" sz="1800" dirty="0" smtClean="0">
                <a:solidFill>
                  <a:schemeClr val="tx1"/>
                </a:solidFill>
                <a:latin typeface="Arial" panose="020B0604020202020204" pitchFamily="34" charset="0"/>
                <a:cs typeface="Arial" panose="020B0604020202020204" pitchFamily="34" charset="0"/>
              </a:rPr>
              <a:t>usada na construção de toda tecnologia </a:t>
            </a:r>
            <a:r>
              <a:rPr lang="pt-PT" sz="1800" dirty="0">
                <a:solidFill>
                  <a:schemeClr val="tx1"/>
                </a:solidFill>
                <a:latin typeface="Arial" panose="020B0604020202020204" pitchFamily="34" charset="0"/>
                <a:cs typeface="Arial" panose="020B0604020202020204" pitchFamily="34" charset="0"/>
              </a:rPr>
              <a:t>web</a:t>
            </a:r>
            <a:r>
              <a:rPr lang="pt-PT" sz="1800" dirty="0" smtClean="0">
                <a:solidFill>
                  <a:schemeClr val="tx1"/>
                </a:solidFill>
                <a:latin typeface="Arial" panose="020B0604020202020204" pitchFamily="34" charset="0"/>
                <a:cs typeface="Arial" panose="020B0604020202020204" pitchFamily="34" charset="0"/>
              </a:rPr>
              <a:t>. </a:t>
            </a:r>
            <a:r>
              <a:rPr lang="pt-PT" sz="1800" dirty="0" smtClean="0">
                <a:latin typeface="Arial" panose="020B0604020202020204" pitchFamily="34" charset="0"/>
                <a:cs typeface="Arial" panose="020B0604020202020204" pitchFamily="34" charset="0"/>
              </a:rPr>
              <a:t>Criada pelo Tim Berns Lee e 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Arial" panose="020B0604020202020204" pitchFamily="34" charset="0"/>
                <a:cs typeface="Arial" panose="020B0604020202020204" pitchFamily="34" charset="0"/>
              </a:rPr>
              <a:t>Cascading </a:t>
            </a:r>
            <a:r>
              <a:rPr lang="pt-PT" sz="1800" dirty="0">
                <a:solidFill>
                  <a:schemeClr val="tx1"/>
                </a:solidFill>
                <a:latin typeface="Arial" panose="020B0604020202020204" pitchFamily="34" charset="0"/>
                <a:cs typeface="Arial" panose="020B0604020202020204" pitchFamily="34" charset="0"/>
              </a:rPr>
              <a:t>Style </a:t>
            </a:r>
            <a:r>
              <a:rPr lang="pt-PT" sz="1800" dirty="0" smtClean="0">
                <a:solidFill>
                  <a:schemeClr val="tx1"/>
                </a:solidFill>
                <a:latin typeface="Arial" panose="020B0604020202020204" pitchFamily="34" charset="0"/>
                <a:cs typeface="Arial" panose="020B0604020202020204" pitchFamily="34" charset="0"/>
              </a:rPr>
              <a:t>Sheet</a:t>
            </a:r>
            <a:r>
              <a:rPr lang="pt-PT" sz="1800" dirty="0">
                <a:solidFill>
                  <a:schemeClr val="tx1"/>
                </a:solidFill>
                <a:latin typeface="Arial" panose="020B0604020202020204" pitchFamily="34" charset="0"/>
                <a:cs typeface="Arial" panose="020B0604020202020204" pitchFamily="34" charset="0"/>
              </a:rPr>
              <a:t> é </a:t>
            </a:r>
            <a:r>
              <a:rPr lang="pt-PT" sz="1800" dirty="0" smtClean="0">
                <a:solidFill>
                  <a:schemeClr val="tx1"/>
                </a:solidFill>
                <a:latin typeface="Arial" panose="020B0604020202020204" pitchFamily="34" charset="0"/>
                <a:cs typeface="Arial" panose="020B0604020202020204" pitchFamily="34" charset="0"/>
              </a:rPr>
              <a:t>a tecnologia utilizada para estilizar elementos html ou páginas html. Atualmente até as linguagens de programação Desktop estão adoptar suporte ao CSS e </a:t>
            </a:r>
            <a:r>
              <a:rPr lang="pt-PT" sz="1800" dirty="0" smtClean="0">
                <a:latin typeface="Arial" panose="020B0604020202020204" pitchFamily="34" charset="0"/>
                <a:cs typeface="Arial" panose="020B0604020202020204" pitchFamily="34" charset="0"/>
              </a:rPr>
              <a:t>também </a:t>
            </a:r>
            <a:r>
              <a:rPr lang="pt-PT" sz="1800" dirty="0">
                <a:latin typeface="Arial" panose="020B0604020202020204" pitchFamily="34" charset="0"/>
                <a:cs typeface="Arial" panose="020B0604020202020204" pitchFamily="34" charset="0"/>
              </a:rPr>
              <a:t>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JavaScript é uma linguagem de programação </a:t>
            </a:r>
            <a:r>
              <a:rPr lang="pt-PT" sz="1800" dirty="0" smtClean="0">
                <a:latin typeface="Arial" panose="020B0604020202020204" pitchFamily="34" charset="0"/>
                <a:cs typeface="Arial" panose="020B0604020202020204" pitchFamily="34" charset="0"/>
              </a:rPr>
              <a:t>web que nos permite criar interatividade nos elementos que compoe a pagina </a:t>
            </a:r>
            <a:r>
              <a:rPr lang="pt-PT" sz="1800" dirty="0">
                <a:latin typeface="Arial" panose="020B0604020202020204" pitchFamily="34" charset="0"/>
                <a:cs typeface="Arial" panose="020B0604020202020204" pitchFamily="34" charset="0"/>
              </a:rPr>
              <a:t>web mantida </a:t>
            </a:r>
            <a:r>
              <a:rPr lang="pt-PT" sz="1800" dirty="0" smtClean="0">
                <a:latin typeface="Arial" panose="020B0604020202020204" pitchFamily="34" charset="0"/>
                <a:cs typeface="Arial" panose="020B0604020202020204" pitchFamily="34" charset="0"/>
              </a:rPr>
              <a:t>pelo Ecma International e a W3C.</a:t>
            </a:r>
            <a:endParaRPr lang="en-US" sz="5400"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12" name="Picture 10">
            <a:extLst>
              <a:ext uri="{FF2B5EF4-FFF2-40B4-BE49-F238E27FC236}">
                <a16:creationId xmlns:a16="http://schemas.microsoft.com/office/drawing/2014/main" id="{B3A5BDBF-7997-052B-6B01-AF2C868C8E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5293" y="4975284"/>
            <a:ext cx="4010474" cy="1725061"/>
          </a:xfrm>
          <a:prstGeom prst="rect">
            <a:avLst/>
          </a:prstGeom>
        </p:spPr>
      </p:pic>
    </p:spTree>
    <p:extLst>
      <p:ext uri="{BB962C8B-B14F-4D97-AF65-F5344CB8AC3E}">
        <p14:creationId xmlns:p14="http://schemas.microsoft.com/office/powerpoint/2010/main" val="8931043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171DC-B0B0-81E6-70B8-A97BCAACB36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829839E5-8440-4158-93F1-283C522F0884}"/>
              </a:ext>
            </a:extLst>
          </p:cNvPr>
          <p:cNvSpPr>
            <a:spLocks noGrp="1"/>
          </p:cNvSpPr>
          <p:nvPr>
            <p:ph type="title"/>
          </p:nvPr>
        </p:nvSpPr>
        <p:spPr/>
        <p:txBody>
          <a:bodyPr>
            <a:normAutofit/>
          </a:bodyPr>
          <a:lstStyle/>
          <a:p>
            <a:pPr algn="l"/>
            <a:r>
              <a:rPr lang="pt-PT" sz="4000" b="1" dirty="0"/>
              <a:t>Back-End</a:t>
            </a:r>
            <a:endParaRPr lang="pt-BR" sz="4000" b="1" dirty="0"/>
          </a:p>
        </p:txBody>
      </p:sp>
      <p:sp>
        <p:nvSpPr>
          <p:cNvPr id="4" name="Espaço Reservado para Texto 3">
            <a:extLst>
              <a:ext uri="{FF2B5EF4-FFF2-40B4-BE49-F238E27FC236}">
                <a16:creationId xmlns:a16="http://schemas.microsoft.com/office/drawing/2014/main" id="{BAF59DED-2D94-2E21-2BE5-51760E31C36C}"/>
              </a:ext>
            </a:extLst>
          </p:cNvPr>
          <p:cNvSpPr>
            <a:spLocks noGrp="1"/>
          </p:cNvSpPr>
          <p:nvPr>
            <p:ph idx="1"/>
          </p:nvPr>
        </p:nvSpPr>
        <p:spPr>
          <a:xfrm>
            <a:off x="609600" y="1600204"/>
            <a:ext cx="10836166" cy="3192514"/>
          </a:xfrm>
        </p:spPr>
        <p:txBody>
          <a:bodyPr>
            <a:normAutofit/>
          </a:bodyPr>
          <a:lstStyle/>
          <a:p>
            <a:pPr marL="0" indent="0" algn="just">
              <a:buNone/>
            </a:pPr>
            <a:r>
              <a:rPr lang="pt-PT" sz="1800" dirty="0">
                <a:solidFill>
                  <a:schemeClr val="tx1"/>
                </a:solidFill>
                <a:latin typeface="Times New Roman" panose="02020603050405020304" pitchFamily="18" charset="0"/>
                <a:cs typeface="Times New Roman" panose="02020603050405020304" pitchFamily="18" charset="0"/>
              </a:rPr>
              <a:t>PHP é uma linguagem de programação voltada para o desenvolvimento de aplicações para a web e para criar sites, favorecendo a conexão entre os servidores e a interface do usuário. Entre os fatores que fizeram o PHP se popularizar bastante é possível apontar, principalmente, o fato de ser em código </a:t>
            </a:r>
            <a:r>
              <a:rPr lang="pt-PT" sz="1800" dirty="0" smtClean="0">
                <a:solidFill>
                  <a:schemeClr val="tx1"/>
                </a:solidFill>
                <a:latin typeface="Times New Roman" panose="02020603050405020304" pitchFamily="18" charset="0"/>
                <a:cs typeface="Times New Roman" panose="02020603050405020304" pitchFamily="18" charset="0"/>
              </a:rPr>
              <a:t>aberto e suporte orientação a objecto.</a:t>
            </a:r>
            <a:endParaRPr lang="pt-PT" sz="1800"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pt-PT" sz="1800" b="1" dirty="0">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Times New Roman" panose="02020603050405020304" pitchFamily="18" charset="0"/>
                <a:cs typeface="Times New Roman" panose="02020603050405020304" pitchFamily="18" charset="0"/>
              </a:rPr>
              <a:t>XAMPP </a:t>
            </a:r>
            <a:r>
              <a:rPr lang="pt-PT" sz="1800" dirty="0">
                <a:solidFill>
                  <a:schemeClr val="tx1"/>
                </a:solidFill>
                <a:latin typeface="Times New Roman" panose="02020603050405020304" pitchFamily="18" charset="0"/>
                <a:cs typeface="Times New Roman" panose="02020603050405020304" pitchFamily="18" charset="0"/>
              </a:rPr>
              <a:t>é </a:t>
            </a:r>
            <a:r>
              <a:rPr lang="pt-PT" sz="1800" dirty="0" smtClean="0">
                <a:solidFill>
                  <a:schemeClr val="tx1"/>
                </a:solidFill>
                <a:latin typeface="Times New Roman" panose="02020603050405020304" pitchFamily="18" charset="0"/>
                <a:cs typeface="Times New Roman" panose="02020603050405020304" pitchFamily="18" charset="0"/>
              </a:rPr>
              <a:t>o aplicativo que oferece suporte a vários servidores incluindo o modulo Apache e MySQL. Oferecendo assim um painel de controlo simples para inicialização dos servidores.  </a:t>
            </a:r>
            <a:endParaRPr lang="en-US" sz="5400"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3" name="Imagem 2">
            <a:extLst>
              <a:ext uri="{FF2B5EF4-FFF2-40B4-BE49-F238E27FC236}">
                <a16:creationId xmlns:a16="http://schemas.microsoft.com/office/drawing/2014/main" id="{02AAE04D-96CF-E3D5-1C10-D4B0FC5F0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5270" y="4975284"/>
            <a:ext cx="2628346" cy="1418896"/>
          </a:xfrm>
          <a:prstGeom prst="rect">
            <a:avLst/>
          </a:prstGeom>
        </p:spPr>
      </p:pic>
      <p:pic>
        <p:nvPicPr>
          <p:cNvPr id="5" name="Imagem 4">
            <a:extLst>
              <a:ext uri="{FF2B5EF4-FFF2-40B4-BE49-F238E27FC236}">
                <a16:creationId xmlns:a16="http://schemas.microsoft.com/office/drawing/2014/main" id="{9C3D163D-E696-D997-9CB3-487319CE09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7132" y="5257796"/>
            <a:ext cx="1382110" cy="1381266"/>
          </a:xfrm>
          <a:prstGeom prst="rect">
            <a:avLst/>
          </a:prstGeom>
        </p:spPr>
      </p:pic>
    </p:spTree>
    <p:extLst>
      <p:ext uri="{BB962C8B-B14F-4D97-AF65-F5344CB8AC3E}">
        <p14:creationId xmlns:p14="http://schemas.microsoft.com/office/powerpoint/2010/main" val="22778486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31A78-02ED-8FDD-6989-FA93FBA0240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6E88527-558F-B4C6-96E9-DE0A35149129}"/>
              </a:ext>
            </a:extLst>
          </p:cNvPr>
          <p:cNvSpPr>
            <a:spLocks noGrp="1"/>
          </p:cNvSpPr>
          <p:nvPr>
            <p:ph type="title"/>
          </p:nvPr>
        </p:nvSpPr>
        <p:spPr/>
        <p:txBody>
          <a:bodyPr>
            <a:normAutofit/>
          </a:bodyPr>
          <a:lstStyle/>
          <a:p>
            <a:pPr algn="l"/>
            <a:r>
              <a:rPr lang="pt-PT" sz="4000" b="1" dirty="0"/>
              <a:t>Banco de </a:t>
            </a:r>
            <a:r>
              <a:rPr lang="pt-PT" sz="4000" b="1" dirty="0" smtClean="0"/>
              <a:t>Dados</a:t>
            </a:r>
            <a:endParaRPr lang="pt-BR" sz="4000" b="1" dirty="0"/>
          </a:p>
        </p:txBody>
      </p:sp>
      <p:sp>
        <p:nvSpPr>
          <p:cNvPr id="4" name="Espaço Reservado para Texto 3">
            <a:extLst>
              <a:ext uri="{FF2B5EF4-FFF2-40B4-BE49-F238E27FC236}">
                <a16:creationId xmlns:a16="http://schemas.microsoft.com/office/drawing/2014/main" id="{07CEC2B7-AFED-012B-3531-769AAC17A85F}"/>
              </a:ext>
            </a:extLst>
          </p:cNvPr>
          <p:cNvSpPr>
            <a:spLocks noGrp="1"/>
          </p:cNvSpPr>
          <p:nvPr>
            <p:ph idx="1"/>
          </p:nvPr>
        </p:nvSpPr>
        <p:spPr>
          <a:xfrm>
            <a:off x="609600" y="1600204"/>
            <a:ext cx="10836166" cy="3192514"/>
          </a:xfrm>
        </p:spPr>
        <p:txBody>
          <a:bodyPr>
            <a:normAutofit fontScale="92500" lnSpcReduction="10000"/>
          </a:bodyPr>
          <a:lstStyle/>
          <a:p>
            <a:pPr marL="0" indent="0" algn="just">
              <a:buNone/>
            </a:pPr>
            <a:r>
              <a:rPr lang="pt-PT" sz="1800" dirty="0">
                <a:latin typeface="Arial" panose="020B0604020202020204" pitchFamily="34" charset="0"/>
                <a:cs typeface="Arial" panose="020B0604020202020204" pitchFamily="34" charset="0"/>
              </a:rPr>
              <a:t>Um banco de dados é uma coleção de dados inter-relacionados, representando informações sobre um domínio específico</a:t>
            </a:r>
            <a:r>
              <a:rPr lang="pt-PT" sz="1800" dirty="0" smtClean="0">
                <a:latin typeface="Arial" panose="020B0604020202020204" pitchFamily="34" charset="0"/>
                <a:cs typeface="Arial" panose="020B0604020202020204" pitchFamily="34" charset="0"/>
              </a:rPr>
              <a:t>. </a:t>
            </a:r>
            <a:r>
              <a:rPr lang="en-US" sz="1800" dirty="0" smtClean="0">
                <a:latin typeface="Arial" panose="020B0604020202020204" pitchFamily="34" charset="0"/>
                <a:cs typeface="Arial" panose="020B0604020202020204" pitchFamily="34" charset="0"/>
              </a:rPr>
              <a:t>(Korth, 1991).</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banco de dados é uma coleção organizada de informações - ou dados - estruturadas, normalmente armazenadas eletronicamente em um sistema de </a:t>
            </a:r>
            <a:r>
              <a:rPr lang="pt-PT" sz="1800" dirty="0" smtClean="0">
                <a:latin typeface="Arial" panose="020B0604020202020204" pitchFamily="34" charset="0"/>
                <a:cs typeface="Arial" panose="020B0604020202020204" pitchFamily="34" charset="0"/>
              </a:rPr>
              <a:t>computador”. (Oracle).</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3500" b="1" dirty="0" smtClean="0">
                <a:latin typeface="Arial" panose="020B0604020202020204" pitchFamily="34" charset="0"/>
                <a:cs typeface="Arial" panose="020B0604020202020204" pitchFamily="34" charset="0"/>
              </a:rPr>
              <a:t>MySQL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MySQL é um sistema de gerenciamento de banco de dados relacional (SGBD) de código aberto, </a:t>
            </a:r>
            <a:r>
              <a:rPr lang="pt-PT" sz="1800" dirty="0" smtClean="0">
                <a:latin typeface="Arial" panose="020B0604020202020204" pitchFamily="34" charset="0"/>
                <a:cs typeface="Arial" panose="020B0604020202020204" pitchFamily="34" charset="0"/>
              </a:rPr>
              <a:t>multiusuário.</a:t>
            </a:r>
            <a:endParaRPr lang="en-US" sz="1800" dirty="0" smtClean="0">
              <a:latin typeface="Arial" panose="020B0604020202020204" pitchFamily="34" charset="0"/>
              <a:cs typeface="Arial" panose="020B0604020202020204" pitchFamily="34" charset="0"/>
            </a:endParaRPr>
          </a:p>
        </p:txBody>
      </p:sp>
      <p:pic>
        <p:nvPicPr>
          <p:cNvPr id="2050" name="Picture 2" descr="Cara Membuat Database MySQL di cPanel Hosting - IDwebho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40216" y="5098000"/>
            <a:ext cx="2342184" cy="1372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3510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8FEACF-AC3A-621D-B331-49112AF7669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AA122B4-ABF7-FA37-D720-9E538DE627A5}"/>
              </a:ext>
            </a:extLst>
          </p:cNvPr>
          <p:cNvSpPr>
            <a:spLocks noGrp="1"/>
          </p:cNvSpPr>
          <p:nvPr>
            <p:ph type="title"/>
          </p:nvPr>
        </p:nvSpPr>
        <p:spPr/>
        <p:txBody>
          <a:bodyPr>
            <a:normAutofit/>
          </a:bodyPr>
          <a:lstStyle/>
          <a:p>
            <a:pPr algn="l"/>
            <a:r>
              <a:rPr lang="pt-PT" sz="4000" b="1" dirty="0"/>
              <a:t>Ambiente de Desenvolvimento</a:t>
            </a:r>
            <a:endParaRPr lang="pt-BR" sz="4000" b="1" dirty="0"/>
          </a:p>
        </p:txBody>
      </p:sp>
      <p:sp>
        <p:nvSpPr>
          <p:cNvPr id="4" name="Espaço Reservado para Texto 3">
            <a:extLst>
              <a:ext uri="{FF2B5EF4-FFF2-40B4-BE49-F238E27FC236}">
                <a16:creationId xmlns:a16="http://schemas.microsoft.com/office/drawing/2014/main" id="{E680F8AB-4F69-E213-DDB1-D96C3AF35065}"/>
              </a:ext>
            </a:extLst>
          </p:cNvPr>
          <p:cNvSpPr>
            <a:spLocks noGrp="1"/>
          </p:cNvSpPr>
          <p:nvPr>
            <p:ph idx="1"/>
          </p:nvPr>
        </p:nvSpPr>
        <p:spPr>
          <a:xfrm>
            <a:off x="609600" y="1600204"/>
            <a:ext cx="10836166" cy="3192514"/>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ambiente de desenvolvimento em programação, também conhecido como IDE (sigla para Ambiente de Desenvolvimento Integrado), é um software que fornece ferramentas para auxiliar no processo de desenvolvimento de software. Ele reúne diversos recursos em uma única interface, facilitando o trabalho do programador e tornando-o mais eficiente.</a:t>
            </a:r>
            <a:endParaRPr lang="en-US" sz="5400" dirty="0" smtClean="0">
              <a:latin typeface="Times New Roman" panose="02020603050405020304" pitchFamily="18" charset="0"/>
              <a:cs typeface="Times New Roman" panose="02020603050405020304" pitchFamily="18" charset="0"/>
            </a:endParaRPr>
          </a:p>
          <a:p>
            <a:pPr marL="0" indent="0">
              <a:buNone/>
            </a:pPr>
            <a:r>
              <a:rPr lang="pt-PT" sz="1800" dirty="0">
                <a:latin typeface="Arial" panose="020B0604020202020204" pitchFamily="34" charset="0"/>
                <a:cs typeface="Arial" panose="020B0604020202020204" pitchFamily="34" charset="0"/>
              </a:rPr>
              <a:t>E</a:t>
            </a:r>
            <a:r>
              <a:rPr lang="pt-PT" sz="1800" dirty="0" smtClean="0">
                <a:latin typeface="Arial" panose="020B0604020202020204" pitchFamily="34" charset="0"/>
                <a:cs typeface="Arial" panose="020B0604020202020204" pitchFamily="34" charset="0"/>
              </a:rPr>
              <a:t>scolhemos utilizar o Visual Studio Code, mantido pela Microsoft. </a:t>
            </a:r>
            <a:endParaRPr lang="en-US" sz="1800" dirty="0">
              <a:latin typeface="Arial" panose="020B0604020202020204" pitchFamily="34" charset="0"/>
              <a:cs typeface="Arial" panose="020B0604020202020204" pitchFamily="34" charset="0"/>
            </a:endParaRPr>
          </a:p>
        </p:txBody>
      </p:sp>
      <p:pic>
        <p:nvPicPr>
          <p:cNvPr id="3074" name="Picture 2" descr="Visual Studio Code Logo PNG Transparent &amp; SVG Vector - Freebie Suppl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3753" y="4465983"/>
            <a:ext cx="1783027" cy="1791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6220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60D19-27F1-5974-33F2-C74D92AEF0E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A226B74-1A90-CA1A-15A7-500E18585C1B}"/>
              </a:ext>
            </a:extLst>
          </p:cNvPr>
          <p:cNvSpPr>
            <a:spLocks noGrp="1"/>
          </p:cNvSpPr>
          <p:nvPr>
            <p:ph type="title"/>
          </p:nvPr>
        </p:nvSpPr>
        <p:spPr/>
        <p:txBody>
          <a:bodyPr>
            <a:normAutofit/>
          </a:bodyPr>
          <a:lstStyle/>
          <a:p>
            <a:pPr algn="l"/>
            <a:r>
              <a:rPr lang="pt-PT" sz="4000" b="1" dirty="0"/>
              <a:t>UML</a:t>
            </a:r>
            <a:endParaRPr lang="pt-BR" sz="4000" b="1" dirty="0"/>
          </a:p>
        </p:txBody>
      </p:sp>
      <p:sp>
        <p:nvSpPr>
          <p:cNvPr id="7" name="Espaço Reservado para Conteúdo 6">
            <a:extLst>
              <a:ext uri="{FF2B5EF4-FFF2-40B4-BE49-F238E27FC236}">
                <a16:creationId xmlns:a16="http://schemas.microsoft.com/office/drawing/2014/main" id="{07DEE7D2-EB2D-B548-D959-703F295ABEAD}"/>
              </a:ext>
            </a:extLst>
          </p:cNvPr>
          <p:cNvSpPr>
            <a:spLocks noGrp="1"/>
          </p:cNvSpPr>
          <p:nvPr>
            <p:ph idx="1"/>
          </p:nvPr>
        </p:nvSpPr>
        <p:spPr/>
        <p:txBody>
          <a:bodyPr>
            <a:normAutofit/>
          </a:bodyPr>
          <a:lstStyle/>
          <a:p>
            <a:pPr marL="0" indent="0">
              <a:buNone/>
            </a:pPr>
            <a:r>
              <a:rPr lang="pt-PT" sz="1800" b="1" dirty="0">
                <a:latin typeface="Arial" panose="020B0604020202020204" pitchFamily="34" charset="0"/>
                <a:cs typeface="Arial" panose="020B0604020202020204" pitchFamily="34" charset="0"/>
              </a:rPr>
              <a:t>É</a:t>
            </a:r>
            <a:r>
              <a:rPr lang="pt-PT" sz="1800" dirty="0" smtClean="0">
                <a:latin typeface="Arial" panose="020B0604020202020204" pitchFamily="34" charset="0"/>
                <a:cs typeface="Arial" panose="020B0604020202020204" pitchFamily="34" charset="0"/>
              </a:rPr>
              <a:t> </a:t>
            </a:r>
            <a:r>
              <a:rPr lang="pt-PT" sz="1800" dirty="0">
                <a:latin typeface="Arial" panose="020B0604020202020204" pitchFamily="34" charset="0"/>
                <a:cs typeface="Arial" panose="020B0604020202020204" pitchFamily="34" charset="0"/>
              </a:rPr>
              <a:t>a sigla para </a:t>
            </a:r>
            <a:r>
              <a:rPr lang="pt-PT" sz="1800" b="1" dirty="0">
                <a:latin typeface="Arial" panose="020B0604020202020204" pitchFamily="34" charset="0"/>
                <a:cs typeface="Arial" panose="020B0604020202020204" pitchFamily="34" charset="0"/>
              </a:rPr>
              <a:t>Unified Modeling Language</a:t>
            </a:r>
            <a:r>
              <a:rPr lang="pt-PT" sz="1800" dirty="0">
                <a:latin typeface="Arial" panose="020B0604020202020204" pitchFamily="34" charset="0"/>
                <a:cs typeface="Arial" panose="020B0604020202020204" pitchFamily="34" charset="0"/>
              </a:rPr>
              <a:t> (Linguagem de Modelagem Unificada), uma linguagem gráfica para modelar e documentar sistemas de software. Ela fornece um conjunto de elementos visuais para representar diferentes aspectos do sistema, como classes, objetos, relacionamentos, comportamentos </a:t>
            </a:r>
            <a:r>
              <a:rPr lang="pt-PT" sz="1800" dirty="0" smtClean="0">
                <a:latin typeface="Arial" panose="020B0604020202020204" pitchFamily="34" charset="0"/>
                <a:cs typeface="Arial" panose="020B0604020202020204" pitchFamily="34" charset="0"/>
              </a:rPr>
              <a:t> e </a:t>
            </a:r>
            <a:r>
              <a:rPr lang="pt-PT" sz="1800" dirty="0">
                <a:latin typeface="Arial" panose="020B0604020202020204" pitchFamily="34" charset="0"/>
                <a:cs typeface="Arial" panose="020B0604020202020204" pitchFamily="34" charset="0"/>
              </a:rPr>
              <a:t>processos.</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52975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5AD24-574F-A379-7779-A2F548B3A96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32A7AAA-DAAA-0B9C-7ADE-DBC4E6AE5925}"/>
              </a:ext>
            </a:extLst>
          </p:cNvPr>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DIAGRAMAS</a:t>
            </a:r>
          </a:p>
        </p:txBody>
      </p:sp>
    </p:spTree>
    <p:extLst>
      <p:ext uri="{BB962C8B-B14F-4D97-AF65-F5344CB8AC3E}">
        <p14:creationId xmlns:p14="http://schemas.microsoft.com/office/powerpoint/2010/main" val="19310740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159CF4-BB14-28EB-3D4F-EBAAA2F35AF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B30DDA5-37C6-3983-5C0A-925C5328EE12}"/>
              </a:ext>
            </a:extLst>
          </p:cNvPr>
          <p:cNvSpPr>
            <a:spLocks noGrp="1"/>
          </p:cNvSpPr>
          <p:nvPr>
            <p:ph type="title"/>
          </p:nvPr>
        </p:nvSpPr>
        <p:spPr/>
        <p:txBody>
          <a:bodyPr>
            <a:normAutofit/>
          </a:bodyPr>
          <a:lstStyle/>
          <a:p>
            <a:pPr algn="l"/>
            <a:r>
              <a:rPr lang="pt-PT" sz="4000" b="1" dirty="0"/>
              <a:t>Diagrama do BDR</a:t>
            </a:r>
            <a:endParaRPr lang="pt-BR" sz="4000" b="1" dirty="0"/>
          </a:p>
        </p:txBody>
      </p:sp>
      <p:pic>
        <p:nvPicPr>
          <p:cNvPr id="5" name="Imagem 4"/>
          <p:cNvPicPr>
            <a:picLocks noChangeAspect="1"/>
          </p:cNvPicPr>
          <p:nvPr/>
        </p:nvPicPr>
        <p:blipFill rotWithShape="1">
          <a:blip r:embed="rId2">
            <a:extLst>
              <a:ext uri="{28A0092B-C50C-407E-A947-70E740481C1C}">
                <a14:useLocalDpi xmlns:a14="http://schemas.microsoft.com/office/drawing/2010/main" val="0"/>
              </a:ext>
            </a:extLst>
          </a:blip>
          <a:srcRect l="16522"/>
          <a:stretch/>
        </p:blipFill>
        <p:spPr>
          <a:xfrm>
            <a:off x="596347" y="1364627"/>
            <a:ext cx="10177670" cy="5284059"/>
          </a:xfrm>
          <a:prstGeom prst="rect">
            <a:avLst/>
          </a:prstGeom>
        </p:spPr>
      </p:pic>
    </p:spTree>
    <p:extLst>
      <p:ext uri="{BB962C8B-B14F-4D97-AF65-F5344CB8AC3E}">
        <p14:creationId xmlns:p14="http://schemas.microsoft.com/office/powerpoint/2010/main" val="23075156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3283B-D78D-DE62-F5CE-CDB32280095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C484A65-FBFD-9FE1-6A04-BB6B475AF95A}"/>
              </a:ext>
            </a:extLst>
          </p:cNvPr>
          <p:cNvSpPr>
            <a:spLocks noGrp="1"/>
          </p:cNvSpPr>
          <p:nvPr>
            <p:ph type="title"/>
          </p:nvPr>
        </p:nvSpPr>
        <p:spPr/>
        <p:txBody>
          <a:bodyPr>
            <a:normAutofit/>
          </a:bodyPr>
          <a:lstStyle/>
          <a:p>
            <a:pPr algn="l"/>
            <a:r>
              <a:rPr lang="pt-PT" sz="4000" b="1" dirty="0"/>
              <a:t>Diagrama de Caso de Uso</a:t>
            </a:r>
            <a:endParaRPr lang="pt-BR" sz="4000" b="1" dirty="0"/>
          </a:p>
        </p:txBody>
      </p:sp>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812" y="1417638"/>
            <a:ext cx="8918375" cy="5114950"/>
          </a:xfrm>
          <a:prstGeom prst="rect">
            <a:avLst/>
          </a:prstGeom>
        </p:spPr>
      </p:pic>
    </p:spTree>
    <p:extLst>
      <p:ext uri="{BB962C8B-B14F-4D97-AF65-F5344CB8AC3E}">
        <p14:creationId xmlns:p14="http://schemas.microsoft.com/office/powerpoint/2010/main" val="32128248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553328" y="2785403"/>
            <a:ext cx="10972800" cy="773723"/>
          </a:xfrm>
        </p:spPr>
        <p:txBody>
          <a:bodyPr/>
          <a:lstStyle/>
          <a:p>
            <a:pPr marL="0" indent="0" algn="ctr">
              <a:buNone/>
            </a:pPr>
            <a:r>
              <a:rPr lang="pt-PT" sz="4000" b="1" dirty="0" smtClean="0">
                <a:latin typeface="Arial" panose="020B0604020202020204" pitchFamily="34" charset="0"/>
                <a:cs typeface="Arial" panose="020B0604020202020204" pitchFamily="34" charset="0"/>
              </a:rPr>
              <a:t>FIGURAS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00940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2BBFA94C-FC6C-D4BD-3D56-DEC64B2B6629}"/>
            </a:ext>
          </a:extLst>
        </p:cNvPr>
        <p:cNvGrpSpPr/>
        <p:nvPr/>
      </p:nvGrpSpPr>
      <p:grpSpPr>
        <a:xfrm>
          <a:off x="0" y="0"/>
          <a:ext cx="0" cy="0"/>
          <a:chOff x="0" y="0"/>
          <a:chExt cx="0" cy="0"/>
        </a:xfrm>
      </p:grpSpPr>
      <p:sp>
        <p:nvSpPr>
          <p:cNvPr id="9" name="Retângulo 8">
            <a:extLst>
              <a:ext uri="{FF2B5EF4-FFF2-40B4-BE49-F238E27FC236}">
                <a16:creationId xmlns:a16="http://schemas.microsoft.com/office/drawing/2014/main" id="{E1AC3281-1CFA-953B-9E3A-23B7E4361291}"/>
              </a:ext>
            </a:extLst>
          </p:cNvPr>
          <p:cNvSpPr/>
          <p:nvPr/>
        </p:nvSpPr>
        <p:spPr>
          <a:xfrm>
            <a:off x="207579" y="246621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56976212-C227-0468-A36E-9AAD94B3EAF8}"/>
              </a:ext>
            </a:extLst>
          </p:cNvPr>
          <p:cNvSpPr/>
          <p:nvPr/>
        </p:nvSpPr>
        <p:spPr>
          <a:xfrm>
            <a:off x="725214" y="3991427"/>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2" name="Retângulo 1">
            <a:extLst>
              <a:ext uri="{FF2B5EF4-FFF2-40B4-BE49-F238E27FC236}">
                <a16:creationId xmlns:a16="http://schemas.microsoft.com/office/drawing/2014/main" id="{7BDB4E62-BEB3-7AB8-876C-A158698A51A9}"/>
              </a:ext>
            </a:extLst>
          </p:cNvPr>
          <p:cNvSpPr/>
          <p:nvPr/>
        </p:nvSpPr>
        <p:spPr>
          <a:xfrm>
            <a:off x="8425432" y="6136204"/>
            <a:ext cx="3429144" cy="369332"/>
          </a:xfrm>
          <a:prstGeom prst="rect">
            <a:avLst/>
          </a:prstGeom>
          <a:noFill/>
        </p:spPr>
        <p:txBody>
          <a:bodyPr wrap="none" lIns="91440" tIns="45720" rIns="91440" bIns="45720">
            <a:spAutoFit/>
          </a:bodyPr>
          <a:lstStyle/>
          <a:p>
            <a:pPr algn="ctr"/>
            <a:r>
              <a:rPr lang="pt-BR" b="1"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Orientador</a:t>
            </a:r>
            <a:r>
              <a:rPr lang="pt-BR" b="0"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Graciano Henrique</a:t>
            </a:r>
          </a:p>
        </p:txBody>
      </p:sp>
    </p:spTree>
    <p:extLst>
      <p:ext uri="{BB962C8B-B14F-4D97-AF65-F5344CB8AC3E}">
        <p14:creationId xmlns:p14="http://schemas.microsoft.com/office/powerpoint/2010/main" val="638181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43076"/>
            <a:ext cx="12192001" cy="5337347"/>
          </a:xfrm>
          <a:prstGeom prst="rect">
            <a:avLst/>
          </a:prstGeom>
        </p:spPr>
      </p:pic>
    </p:spTree>
    <p:extLst>
      <p:ext uri="{BB962C8B-B14F-4D97-AF65-F5344CB8AC3E}">
        <p14:creationId xmlns:p14="http://schemas.microsoft.com/office/powerpoint/2010/main" val="32745492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0" y="760326"/>
            <a:ext cx="12209600" cy="5345052"/>
          </a:xfrm>
          <a:prstGeom prst="rect">
            <a:avLst/>
          </a:prstGeom>
        </p:spPr>
      </p:pic>
    </p:spTree>
    <p:extLst>
      <p:ext uri="{BB962C8B-B14F-4D97-AF65-F5344CB8AC3E}">
        <p14:creationId xmlns:p14="http://schemas.microsoft.com/office/powerpoint/2010/main" val="42010287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52276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02080"/>
            <a:ext cx="12141910" cy="5431434"/>
          </a:xfrm>
          <a:prstGeom prst="rect">
            <a:avLst/>
          </a:prstGeom>
        </p:spPr>
      </p:pic>
    </p:spTree>
    <p:extLst>
      <p:ext uri="{BB962C8B-B14F-4D97-AF65-F5344CB8AC3E}">
        <p14:creationId xmlns:p14="http://schemas.microsoft.com/office/powerpoint/2010/main" val="254406439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689113" y="444228"/>
            <a:ext cx="8911687" cy="725005"/>
          </a:xfrm>
        </p:spPr>
        <p:txBody>
          <a:bodyPr/>
          <a:lstStyle/>
          <a:p>
            <a:pPr algn="l"/>
            <a:r>
              <a:rPr lang="pt-PT" sz="4000" b="1" dirty="0"/>
              <a:t>Conclusão</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689113" y="1669774"/>
            <a:ext cx="10815499" cy="4241448"/>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Em </a:t>
            </a:r>
            <a:r>
              <a:rPr lang="pt-PT" sz="1800" dirty="0">
                <a:latin typeface="Arial" panose="020B0604020202020204" pitchFamily="34" charset="0"/>
                <a:cs typeface="Arial" panose="020B0604020202020204" pitchFamily="34" charset="0"/>
              </a:rPr>
              <a:t>suma, a implementação do website de marcações de consultas online do Hospital dos Cajueiros representará um marco histórico na modernização do atendimento público de saúde. Através da plataforma online, os pacientes terão acesso a um serviço mais ágil, eficiente e humanizado, com a </a:t>
            </a:r>
            <a:r>
              <a:rPr lang="pt-PT" sz="1800" dirty="0" smtClean="0">
                <a:latin typeface="Arial" panose="020B0604020202020204" pitchFamily="34" charset="0"/>
                <a:cs typeface="Arial" panose="020B0604020202020204" pitchFamily="34" charset="0"/>
              </a:rPr>
              <a:t>tranquilidade de </a:t>
            </a:r>
            <a:r>
              <a:rPr lang="pt-PT" sz="1800" dirty="0">
                <a:latin typeface="Arial" panose="020B0604020202020204" pitchFamily="34" charset="0"/>
                <a:cs typeface="Arial" panose="020B0604020202020204" pitchFamily="34" charset="0"/>
              </a:rPr>
              <a:t>agendar suas consultas a qualquer hora do dia ou da noite.</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Com a estimativa de reduzir o tempo de espera nas filas em 50% e </a:t>
            </a:r>
            <a:r>
              <a:rPr lang="pt-PT" sz="1800" dirty="0" smtClean="0">
                <a:latin typeface="Arial" panose="020B0604020202020204" pitchFamily="34" charset="0"/>
                <a:cs typeface="Arial" panose="020B0604020202020204" pitchFamily="34" charset="0"/>
              </a:rPr>
              <a:t>beneficiará </a:t>
            </a:r>
            <a:r>
              <a:rPr lang="pt-PT" sz="1800" dirty="0">
                <a:latin typeface="Arial" panose="020B0604020202020204" pitchFamily="34" charset="0"/>
                <a:cs typeface="Arial" panose="020B0604020202020204" pitchFamily="34" charset="0"/>
              </a:rPr>
              <a:t>diretamente mais de 10 mil pacientes por mês, o website se configura como uma solução viável e sustentável para os desafios enfrentados pelo hospital.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Convidamos a todos a se unirem a esta iniciativa e a contribuir para a construção de um futuro mais saudável para a nossa comunidade.</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619695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2">
                <a:tint val="90000"/>
                <a:satMod val="92000"/>
                <a:lumMod val="120000"/>
              </a:schemeClr>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640156" y="3107392"/>
            <a:ext cx="8911687" cy="643216"/>
          </a:xfrm>
        </p:spPr>
        <p:txBody>
          <a:bodyPr>
            <a:noAutofit/>
          </a:bodyPr>
          <a:lstStyle/>
          <a:p>
            <a:pPr algn="ctr"/>
            <a:r>
              <a:rPr lang="pt-BR" sz="4000" b="1" dirty="0" smtClean="0">
                <a:solidFill>
                  <a:prstClr val="black">
                    <a:lumMod val="85000"/>
                    <a:lumOff val="15000"/>
                  </a:prstClr>
                </a:solidFill>
                <a:latin typeface="Calibri (Títulos)"/>
                <a:cs typeface="Times New Roman" panose="02020603050405020304" pitchFamily="18" charset="0"/>
              </a:rPr>
              <a:t>OBRIGADO</a:t>
            </a:r>
            <a:r>
              <a:rPr lang="pt-BR" sz="4000" b="1" dirty="0">
                <a:solidFill>
                  <a:prstClr val="black">
                    <a:lumMod val="85000"/>
                    <a:lumOff val="15000"/>
                  </a:prstClr>
                </a:solidFill>
                <a:latin typeface="Calibri (Títulos)"/>
                <a:cs typeface="Times New Roman" panose="02020603050405020304" pitchFamily="18" charset="0"/>
              </a:rPr>
              <a:t>!</a:t>
            </a:r>
            <a:endParaRPr lang="pt-BR" sz="4000" b="1" dirty="0">
              <a:latin typeface="Calibri (Títulos)"/>
              <a:cs typeface="Times New Roman" panose="02020603050405020304" pitchFamily="18" charset="0"/>
            </a:endParaRPr>
          </a:p>
        </p:txBody>
      </p:sp>
    </p:spTree>
    <p:extLst>
      <p:ext uri="{BB962C8B-B14F-4D97-AF65-F5344CB8AC3E}">
        <p14:creationId xmlns:p14="http://schemas.microsoft.com/office/powerpoint/2010/main" val="29330146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42A88F85-3FDC-7A37-31A1-0DC649D5CC44}"/>
              </a:ext>
            </a:extLst>
          </p:cNvPr>
          <p:cNvSpPr/>
          <p:nvPr/>
        </p:nvSpPr>
        <p:spPr>
          <a:xfrm>
            <a:off x="584467" y="397555"/>
            <a:ext cx="1816010" cy="707886"/>
          </a:xfrm>
          <a:prstGeom prst="rect">
            <a:avLst/>
          </a:prstGeom>
          <a:noFill/>
        </p:spPr>
        <p:txBody>
          <a:bodyPr wrap="none" lIns="91440" tIns="45720" rIns="91440" bIns="45720">
            <a:spAutoFit/>
          </a:bodyPr>
          <a:lstStyle/>
          <a:p>
            <a:pPr algn="ctr"/>
            <a:r>
              <a:rPr lang="pt-BR" sz="4000" b="0" cap="none" spc="0" dirty="0">
                <a:ln w="0"/>
                <a:solidFill>
                  <a:schemeClr val="tx1"/>
                </a:solidFill>
                <a:effectLst>
                  <a:outerShdw blurRad="38100" dist="19050" dir="2700000" algn="tl" rotWithShape="0">
                    <a:schemeClr val="dk1">
                      <a:alpha val="40000"/>
                    </a:schemeClr>
                  </a:outerShdw>
                </a:effectLst>
              </a:rPr>
              <a:t>Autores</a:t>
            </a:r>
            <a:endParaRPr lang="pt-BR" sz="54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8" name="Diagrama 7">
            <a:extLst>
              <a:ext uri="{FF2B5EF4-FFF2-40B4-BE49-F238E27FC236}">
                <a16:creationId xmlns:a16="http://schemas.microsoft.com/office/drawing/2014/main" id="{1FE97D47-8E1C-7FBA-9A50-1A2B0B991637}"/>
              </a:ext>
            </a:extLst>
          </p:cNvPr>
          <p:cNvGraphicFramePr/>
          <p:nvPr>
            <p:extLst>
              <p:ext uri="{D42A27DB-BD31-4B8C-83A1-F6EECF244321}">
                <p14:modId xmlns:p14="http://schemas.microsoft.com/office/powerpoint/2010/main" val="2091318712"/>
              </p:ext>
            </p:extLst>
          </p:nvPr>
        </p:nvGraphicFramePr>
        <p:xfrm>
          <a:off x="2057401" y="1278176"/>
          <a:ext cx="8077197" cy="46805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561383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45569" y="572798"/>
            <a:ext cx="8911687" cy="558770"/>
          </a:xfrm>
        </p:spPr>
        <p:txBody>
          <a:bodyPr>
            <a:noAutofit/>
          </a:bodyPr>
          <a:lstStyle/>
          <a:p>
            <a:pPr algn="l"/>
            <a:r>
              <a:rPr lang="pt-BR" sz="4000" b="1" dirty="0">
                <a:solidFill>
                  <a:schemeClr val="tx1"/>
                </a:solidFill>
                <a:latin typeface="Calibri (Corpo)"/>
                <a:cs typeface="Times New Roman" panose="02020603050405020304" pitchFamily="18" charset="0"/>
              </a:rPr>
              <a:t>Introdução</a:t>
            </a:r>
            <a:endParaRPr lang="pt-BR" sz="2800"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92122" y="1619019"/>
            <a:ext cx="11607756" cy="3619961"/>
          </a:xfrm>
        </p:spPr>
        <p:txBody>
          <a:bodyPr>
            <a:noAutofit/>
          </a:bodyPr>
          <a:lstStyle/>
          <a:p>
            <a:pPr marL="57150" indent="0" algn="just">
              <a:buClr>
                <a:srgbClr val="A53010"/>
              </a:buClr>
              <a:buNone/>
            </a:pPr>
            <a:r>
              <a:rPr lang="pt-PT" sz="1800" dirty="0" smtClean="0">
                <a:latin typeface="Arial" panose="020B0604020202020204" pitchFamily="34" charset="0"/>
                <a:cs typeface="Arial" panose="020B0604020202020204" pitchFamily="34" charset="0"/>
              </a:rPr>
              <a:t>A curva de crescimento das tecnologias continua crescendo rapidamente tendendo para o infinito, proporcionando para os seres humanos diferentes formas cada vez mais rápida e melhor de ultrapassar os seus problemas do dia a dia como nunca antes visto, tudo para o bem estar do ser humano.</a:t>
            </a:r>
          </a:p>
          <a:p>
            <a:pPr marL="57150" indent="0" algn="just">
              <a:buClr>
                <a:srgbClr val="A53010"/>
              </a:buClr>
              <a:buNone/>
            </a:pPr>
            <a:endParaRPr lang="pt-PT" sz="1800" dirty="0">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O </a:t>
            </a:r>
            <a:r>
              <a:rPr lang="pt-PT" sz="1800" dirty="0">
                <a:solidFill>
                  <a:schemeClr val="tx1"/>
                </a:solidFill>
                <a:latin typeface="Arial" panose="020B0604020202020204" pitchFamily="34" charset="0"/>
                <a:cs typeface="Arial" panose="020B0604020202020204" pitchFamily="34" charset="0"/>
              </a:rPr>
              <a:t>nosso grupo fez uma ampla pesquisa e acompanhamento de como é feito </a:t>
            </a:r>
            <a:r>
              <a:rPr lang="pt-PT" sz="1800" dirty="0" smtClean="0">
                <a:solidFill>
                  <a:schemeClr val="tx1"/>
                </a:solidFill>
                <a:latin typeface="Arial" panose="020B0604020202020204" pitchFamily="34" charset="0"/>
                <a:cs typeface="Arial" panose="020B0604020202020204" pitchFamily="34" charset="0"/>
              </a:rPr>
              <a:t>atualmente </a:t>
            </a:r>
            <a:r>
              <a:rPr lang="pt-PT" sz="1800" dirty="0">
                <a:solidFill>
                  <a:schemeClr val="tx1"/>
                </a:solidFill>
                <a:latin typeface="Arial" panose="020B0604020202020204" pitchFamily="34" charset="0"/>
                <a:cs typeface="Arial" panose="020B0604020202020204" pitchFamily="34" charset="0"/>
              </a:rPr>
              <a:t>o processo de atendimento nos hospitais públicos em angola, e constatámos que muitos dos nossos </a:t>
            </a:r>
            <a:r>
              <a:rPr lang="pt-PT" sz="1800" dirty="0" smtClean="0">
                <a:solidFill>
                  <a:schemeClr val="tx1"/>
                </a:solidFill>
                <a:latin typeface="Arial" panose="020B0604020202020204" pitchFamily="34" charset="0"/>
                <a:cs typeface="Arial" panose="020B0604020202020204" pitchFamily="34" charset="0"/>
              </a:rPr>
              <a:t>hospitais ainda usam técnicas manuais no seu dia a dia para atenderem a população e isto tem tornado o atendimento menos dinamico, produtivo e espendioso.E escolhemos </a:t>
            </a:r>
            <a:r>
              <a:rPr lang="pt-PT" sz="1800" dirty="0">
                <a:solidFill>
                  <a:schemeClr val="tx1"/>
                </a:solidFill>
                <a:latin typeface="Arial" panose="020B0604020202020204" pitchFamily="34" charset="0"/>
                <a:cs typeface="Arial" panose="020B0604020202020204" pitchFamily="34" charset="0"/>
              </a:rPr>
              <a:t>o hospitais dos cajueiros </a:t>
            </a:r>
            <a:r>
              <a:rPr lang="pt-PT" sz="1800" dirty="0" smtClean="0">
                <a:solidFill>
                  <a:schemeClr val="tx1"/>
                </a:solidFill>
                <a:latin typeface="Arial" panose="020B0604020202020204" pitchFamily="34" charset="0"/>
                <a:cs typeface="Arial" panose="020B0604020202020204" pitchFamily="34" charset="0"/>
              </a:rPr>
              <a:t>para fazer o caso prático do presente trabalho.</a:t>
            </a:r>
            <a:endParaRPr lang="pt-PT" sz="1800" dirty="0">
              <a:solidFill>
                <a:schemeClr val="tx1"/>
              </a:solidFill>
              <a:latin typeface="Arial" panose="020B0604020202020204" pitchFamily="34" charset="0"/>
              <a:cs typeface="Arial" panose="020B0604020202020204" pitchFamily="34" charset="0"/>
            </a:endParaRPr>
          </a:p>
          <a:p>
            <a:pPr marL="57150" indent="0" algn="just">
              <a:buClr>
                <a:srgbClr val="A53010"/>
              </a:buClr>
              <a:buNone/>
            </a:pPr>
            <a:endParaRPr lang="pt-PT" sz="1800" dirty="0" smtClean="0">
              <a:solidFill>
                <a:schemeClr val="tx1"/>
              </a:solidFill>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Assim desenvolvemos este projeto na visão melhorar e facilitar </a:t>
            </a:r>
            <a:r>
              <a:rPr lang="pt-PT" sz="1800" dirty="0">
                <a:solidFill>
                  <a:schemeClr val="tx1"/>
                </a:solidFill>
                <a:latin typeface="Arial" panose="020B0604020202020204" pitchFamily="34" charset="0"/>
                <a:cs typeface="Arial" panose="020B0604020202020204" pitchFamily="34" charset="0"/>
              </a:rPr>
              <a:t>tanto o hospital como os pacientes </a:t>
            </a:r>
            <a:r>
              <a:rPr lang="pt-PT" sz="1800" dirty="0" smtClean="0">
                <a:solidFill>
                  <a:schemeClr val="tx1"/>
                </a:solidFill>
                <a:latin typeface="Arial" panose="020B0604020202020204" pitchFamily="34" charset="0"/>
                <a:cs typeface="Arial" panose="020B0604020202020204" pitchFamily="34" charset="0"/>
              </a:rPr>
              <a:t>no processo de atendimento e de marcações de consultas.</a:t>
            </a:r>
          </a:p>
          <a:p>
            <a:pPr marL="57150" indent="0" algn="just">
              <a:buClr>
                <a:srgbClr val="A53010"/>
              </a:buClr>
              <a:buNone/>
            </a:pPr>
            <a:endParaRPr lang="pt-BR"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33157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2">
                <a:tint val="90000"/>
                <a:satMod val="92000"/>
                <a:lumMod val="120000"/>
              </a:schemeClr>
            </a:gs>
            <a:gs pos="0">
              <a:srgbClr val="FCFDFA"/>
            </a:gs>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0760" y="454230"/>
            <a:ext cx="3717170" cy="516835"/>
          </a:xfrm>
        </p:spPr>
        <p:txBody>
          <a:bodyPr>
            <a:normAutofit fontScale="90000"/>
          </a:bodyPr>
          <a:lstStyle/>
          <a:p>
            <a:pPr algn="l"/>
            <a:r>
              <a:rPr lang="pt-BR" sz="4400" b="1" dirty="0">
                <a:solidFill>
                  <a:schemeClr val="tx1"/>
                </a:solidFill>
                <a:latin typeface="Calibri (Corpo)"/>
                <a:cs typeface="Times New Roman" panose="02020603050405020304" pitchFamily="18" charset="0"/>
              </a:rPr>
              <a:t>Problemática</a:t>
            </a:r>
            <a:endParaRPr lang="pt-BR"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54758" y="1906257"/>
            <a:ext cx="11682484" cy="2366198"/>
          </a:xfrm>
        </p:spPr>
        <p:txBody>
          <a:bodyPr>
            <a:normAutofit/>
          </a:bodyPr>
          <a:lstStyle/>
          <a:p>
            <a:pPr marL="0" indent="0" algn="just">
              <a:buNone/>
            </a:pPr>
            <a:r>
              <a:rPr lang="pt-BR" sz="1800" dirty="0">
                <a:latin typeface="Arial" panose="020B0604020202020204" pitchFamily="34" charset="0"/>
                <a:cs typeface="Arial" panose="020B0604020202020204" pitchFamily="34" charset="0"/>
              </a:rPr>
              <a:t>Após visitarmos </a:t>
            </a:r>
            <a:r>
              <a:rPr lang="pt-BR" sz="1800" dirty="0">
                <a:solidFill>
                  <a:schemeClr val="tx1"/>
                </a:solidFill>
                <a:latin typeface="Arial" panose="020B0604020202020204" pitchFamily="34" charset="0"/>
                <a:cs typeface="Arial" panose="020B0604020202020204" pitchFamily="34" charset="0"/>
              </a:rPr>
              <a:t>o Hospital dos Cajueiros tivemos a oportunidade de interagir com pacientes e técnicos de saúde do hospital, onde 98% da amostra entrevistada relataram que têm vivenciado muitas dificuldades para conseguir marcar uma consulta médica:</a:t>
            </a: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Suportar uma fila gigantesca que pode durar 6 horas ou mais, no lento processo de atendimento.</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Maximização de gastos de papeis em fichas por parte do hospital.</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Exaustão física do técnico no processo  atendimento das marcações tendo em conta o tamanho da gigante fila.</a:t>
            </a:r>
            <a:endParaRPr lang="en-US" sz="1800" dirty="0">
              <a:solidFill>
                <a:schemeClr val="tx1"/>
              </a:solidFill>
              <a:latin typeface="Arial" panose="020B0604020202020204" pitchFamily="34" charset="0"/>
              <a:cs typeface="Arial" panose="020B0604020202020204" pitchFamily="34" charset="0"/>
            </a:endParaRPr>
          </a:p>
          <a:p>
            <a:pPr marL="0" indent="0">
              <a:buNone/>
            </a:pPr>
            <a:endParaRPr lang="en-US" sz="2800" dirty="0">
              <a:latin typeface="Times New Roman" panose="02020603050405020304" pitchFamily="18" charset="0"/>
              <a:cs typeface="Times New Roman" panose="02020603050405020304" pitchFamily="18" charset="0"/>
            </a:endParaRPr>
          </a:p>
          <a:p>
            <a:pPr marL="0" lvl="0" indent="0" algn="just">
              <a:buClr>
                <a:srgbClr val="A53010"/>
              </a:buClr>
              <a:buNone/>
            </a:pPr>
            <a:endParaRPr lang="pt-BR" sz="3200" dirty="0">
              <a:solidFill>
                <a:prstClr val="black">
                  <a:lumMod val="75000"/>
                  <a:lumOff val="25000"/>
                </a:prstClr>
              </a:solidFill>
            </a:endParaRPr>
          </a:p>
        </p:txBody>
      </p:sp>
      <p:sp>
        <p:nvSpPr>
          <p:cNvPr id="5" name="CaixaDeTexto 4">
            <a:extLst>
              <a:ext uri="{FF2B5EF4-FFF2-40B4-BE49-F238E27FC236}">
                <a16:creationId xmlns:a16="http://schemas.microsoft.com/office/drawing/2014/main" id="{D291FD79-A654-44C8-380B-23483D806786}"/>
              </a:ext>
            </a:extLst>
          </p:cNvPr>
          <p:cNvSpPr txBox="1"/>
          <p:nvPr/>
        </p:nvSpPr>
        <p:spPr>
          <a:xfrm>
            <a:off x="666092" y="4480824"/>
            <a:ext cx="6702117" cy="923330"/>
          </a:xfrm>
          <a:prstGeom prst="rect">
            <a:avLst/>
          </a:prstGeom>
          <a:noFill/>
        </p:spPr>
        <p:txBody>
          <a:bodyPr wrap="square">
            <a:spAutoFit/>
          </a:bodyPr>
          <a:lstStyle/>
          <a:p>
            <a:pPr marL="0" indent="0" algn="just">
              <a:buNone/>
            </a:pPr>
            <a:r>
              <a:rPr lang="pt-BR" b="1" dirty="0">
                <a:solidFill>
                  <a:schemeClr val="tx1"/>
                </a:solidFill>
                <a:latin typeface="Arial" panose="020B0604020202020204" pitchFamily="34" charset="0"/>
                <a:cs typeface="Arial" panose="020B0604020202020204" pitchFamily="34" charset="0"/>
              </a:rPr>
              <a:t>Estamos cientes dos problemas acima que os pacientes têm vivenciado mas, como podemos resolver esta situação?</a:t>
            </a:r>
            <a:endParaRPr lang="en-US" b="1" dirty="0">
              <a:solidFill>
                <a:schemeClr val="tx1"/>
              </a:solidFill>
              <a:latin typeface="Arial" panose="020B0604020202020204" pitchFamily="34" charset="0"/>
              <a:cs typeface="Arial" panose="020B0604020202020204" pitchFamily="34" charset="0"/>
            </a:endParaRPr>
          </a:p>
        </p:txBody>
      </p:sp>
      <p:pic>
        <p:nvPicPr>
          <p:cNvPr id="8" name="Picture 2" descr="Problems Icon #22871 - Free Icons Librar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4330" y="4397330"/>
            <a:ext cx="2302912" cy="2302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9961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13B637E2-0014-76A0-1433-4BFBC724D3B0}"/>
            </a:ext>
          </a:extLst>
        </p:cNvPr>
        <p:cNvGrpSpPr/>
        <p:nvPr/>
      </p:nvGrpSpPr>
      <p:grpSpPr>
        <a:xfrm>
          <a:off x="0" y="0"/>
          <a:ext cx="0" cy="0"/>
          <a:chOff x="0" y="0"/>
          <a:chExt cx="0" cy="0"/>
        </a:xfrm>
      </p:grpSpPr>
      <p:sp>
        <p:nvSpPr>
          <p:cNvPr id="10" name="Espaço Reservado para Texto 9">
            <a:extLst>
              <a:ext uri="{FF2B5EF4-FFF2-40B4-BE49-F238E27FC236}">
                <a16:creationId xmlns:a16="http://schemas.microsoft.com/office/drawing/2014/main" id="{A0630756-2158-BE69-6B61-F6465A41F96E}"/>
              </a:ext>
            </a:extLst>
          </p:cNvPr>
          <p:cNvSpPr>
            <a:spLocks noGrp="1"/>
          </p:cNvSpPr>
          <p:nvPr>
            <p:ph type="body" idx="1"/>
          </p:nvPr>
        </p:nvSpPr>
        <p:spPr/>
        <p:txBody>
          <a:bodyPr/>
          <a:lstStyle/>
          <a:p>
            <a:r>
              <a:rPr lang="pt-PT" dirty="0"/>
              <a:t>Geral</a:t>
            </a:r>
            <a:endParaRPr lang="en-US" dirty="0"/>
          </a:p>
        </p:txBody>
      </p:sp>
      <p:sp>
        <p:nvSpPr>
          <p:cNvPr id="11" name="Espaço Reservado para Conteúdo 10">
            <a:extLst>
              <a:ext uri="{FF2B5EF4-FFF2-40B4-BE49-F238E27FC236}">
                <a16:creationId xmlns:a16="http://schemas.microsoft.com/office/drawing/2014/main" id="{685CD4CA-D853-EF92-616A-E63C0923EE0F}"/>
              </a:ext>
            </a:extLst>
          </p:cNvPr>
          <p:cNvSpPr>
            <a:spLocks noGrp="1"/>
          </p:cNvSpPr>
          <p:nvPr>
            <p:ph sz="half" idx="2"/>
          </p:nvPr>
        </p:nvSpPr>
        <p:spPr/>
        <p:txBody>
          <a:bodyPr>
            <a:normAutofit/>
          </a:bodyPr>
          <a:lstStyle/>
          <a:p>
            <a:pPr>
              <a:buFont typeface="Wingdings" panose="05000000000000000000" pitchFamily="2" charset="2"/>
              <a:buChar char="ü"/>
            </a:pPr>
            <a:r>
              <a:rPr lang="pt-BR" sz="2400" dirty="0">
                <a:solidFill>
                  <a:schemeClr val="tx1"/>
                </a:solidFill>
                <a:latin typeface="Times New Roman" panose="02020603050405020304" pitchFamily="18" charset="0"/>
                <a:cs typeface="Times New Roman" panose="02020603050405020304" pitchFamily="18" charset="0"/>
              </a:rPr>
              <a:t>Desenvolver um website para marcação de consultas online </a:t>
            </a:r>
            <a:endParaRPr lang="pt-BR" sz="3200" dirty="0">
              <a:solidFill>
                <a:schemeClr val="tx1"/>
              </a:solidFill>
              <a:latin typeface="Times New Roman" panose="02020603050405020304" pitchFamily="18" charset="0"/>
              <a:cs typeface="Times New Roman" panose="02020603050405020304" pitchFamily="18" charset="0"/>
            </a:endParaRPr>
          </a:p>
          <a:p>
            <a:endParaRPr lang="en-US" dirty="0"/>
          </a:p>
        </p:txBody>
      </p:sp>
      <p:sp>
        <p:nvSpPr>
          <p:cNvPr id="12" name="Espaço Reservado para Texto 11">
            <a:extLst>
              <a:ext uri="{FF2B5EF4-FFF2-40B4-BE49-F238E27FC236}">
                <a16:creationId xmlns:a16="http://schemas.microsoft.com/office/drawing/2014/main" id="{04ACD74C-9C98-9983-006B-6110864FE078}"/>
              </a:ext>
            </a:extLst>
          </p:cNvPr>
          <p:cNvSpPr>
            <a:spLocks noGrp="1"/>
          </p:cNvSpPr>
          <p:nvPr>
            <p:ph type="body" sz="quarter" idx="3"/>
          </p:nvPr>
        </p:nvSpPr>
        <p:spPr/>
        <p:txBody>
          <a:bodyPr/>
          <a:lstStyle/>
          <a:p>
            <a:r>
              <a:rPr lang="pt-PT" dirty="0"/>
              <a:t>Específicos</a:t>
            </a:r>
            <a:endParaRPr lang="en-US" dirty="0"/>
          </a:p>
        </p:txBody>
      </p:sp>
      <p:sp>
        <p:nvSpPr>
          <p:cNvPr id="13" name="Espaço Reservado para Conteúdo 12">
            <a:extLst>
              <a:ext uri="{FF2B5EF4-FFF2-40B4-BE49-F238E27FC236}">
                <a16:creationId xmlns:a16="http://schemas.microsoft.com/office/drawing/2014/main" id="{9FA06E2B-B6EF-A641-9EA3-FFDBEDCD9CD6}"/>
              </a:ext>
            </a:extLst>
          </p:cNvPr>
          <p:cNvSpPr>
            <a:spLocks noGrp="1"/>
          </p:cNvSpPr>
          <p:nvPr>
            <p:ph sz="quarter" idx="4"/>
          </p:nvPr>
        </p:nvSpPr>
        <p:spPr>
          <a:xfrm>
            <a:off x="6193368" y="2174875"/>
            <a:ext cx="5835721" cy="3951288"/>
          </a:xfrm>
        </p:spPr>
        <p:txBody>
          <a:bodyPr>
            <a:normAutofit/>
          </a:bodyPr>
          <a:lstStyle/>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Desenvolver um módulo para gestão de marcação de consultas. </a:t>
            </a:r>
          </a:p>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Implementar uma interface amigável para marcação de consultas;</a:t>
            </a: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Permitir acompanhar a posição do paciente na fila virtual apartir do website.</a:t>
            </a:r>
            <a:endParaRPr lang="pt-BR" sz="1800" dirty="0">
              <a:solidFill>
                <a:schemeClr val="tx1"/>
              </a:solidFill>
              <a:latin typeface="Arial" panose="020B0604020202020204" pitchFamily="34" charset="0"/>
              <a:cs typeface="Arial" panose="020B0604020202020204" pitchFamily="34" charset="0"/>
            </a:endParaRP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Disponibilizar o serviço marcação de consultas 24H/24H</a:t>
            </a:r>
            <a:endParaRPr lang="pt-BR" sz="1800" dirty="0">
              <a:solidFill>
                <a:schemeClr val="tx1"/>
              </a:solidFill>
              <a:latin typeface="Arial" panose="020B0604020202020204" pitchFamily="34" charset="0"/>
              <a:cs typeface="Arial" panose="020B0604020202020204" pitchFamily="34" charset="0"/>
            </a:endParaRPr>
          </a:p>
          <a:p>
            <a:endParaRPr lang="en-US" dirty="0"/>
          </a:p>
        </p:txBody>
      </p:sp>
      <p:sp>
        <p:nvSpPr>
          <p:cNvPr id="16" name="Título 15">
            <a:extLst>
              <a:ext uri="{FF2B5EF4-FFF2-40B4-BE49-F238E27FC236}">
                <a16:creationId xmlns:a16="http://schemas.microsoft.com/office/drawing/2014/main" id="{00B4FED4-EA63-8B80-9435-E0CC55E214CC}"/>
              </a:ext>
            </a:extLst>
          </p:cNvPr>
          <p:cNvSpPr>
            <a:spLocks noGrp="1"/>
          </p:cNvSpPr>
          <p:nvPr>
            <p:ph type="title"/>
          </p:nvPr>
        </p:nvSpPr>
        <p:spPr/>
        <p:txBody>
          <a:bodyPr>
            <a:normAutofit/>
          </a:bodyPr>
          <a:lstStyle/>
          <a:p>
            <a:pPr algn="l"/>
            <a:r>
              <a:rPr lang="pt-PT" sz="4000" b="1" dirty="0"/>
              <a:t>Objetivos</a:t>
            </a:r>
            <a:endParaRPr lang="en-US" sz="4000" b="1" dirty="0"/>
          </a:p>
        </p:txBody>
      </p:sp>
    </p:spTree>
    <p:extLst>
      <p:ext uri="{BB962C8B-B14F-4D97-AF65-F5344CB8AC3E}">
        <p14:creationId xmlns:p14="http://schemas.microsoft.com/office/powerpoint/2010/main" val="4775131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4715" y="351897"/>
            <a:ext cx="11069897" cy="680035"/>
          </a:xfrm>
        </p:spPr>
        <p:txBody>
          <a:bodyPr>
            <a:normAutofit fontScale="90000"/>
          </a:bodyPr>
          <a:lstStyle/>
          <a:p>
            <a:pPr algn="l"/>
            <a:r>
              <a:rPr lang="pt-PT" b="1" dirty="0"/>
              <a:t>Hipóteses</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434715" y="1576552"/>
            <a:ext cx="11302583" cy="4884208"/>
          </a:xfrm>
        </p:spPr>
        <p:txBody>
          <a:bodyPr/>
          <a:lstStyle/>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 sistema em C# interligando com o banco de </a:t>
            </a:r>
            <a:r>
              <a:rPr lang="pt-PT" sz="1800" dirty="0" smtClean="0">
                <a:latin typeface="Arial" panose="020B0604020202020204" pitchFamily="34" charset="0"/>
                <a:cs typeface="Arial" panose="020B0604020202020204" pitchFamily="34" charset="0"/>
              </a:rPr>
              <a:t>dados </a:t>
            </a:r>
            <a:r>
              <a:rPr lang="pt-PT" sz="1800" dirty="0">
                <a:latin typeface="Arial" panose="020B0604020202020204" pitchFamily="34" charset="0"/>
                <a:cs typeface="Arial" panose="020B0604020202020204" pitchFamily="34" charset="0"/>
              </a:rPr>
              <a:t>de modo a administrar a marcação de consultas</a:t>
            </a:r>
            <a:r>
              <a:rPr lang="pt-PT" sz="1800" dirty="0" smtClean="0">
                <a:latin typeface="Arial" panose="020B0604020202020204" pitchFamily="34" charset="0"/>
                <a:cs typeface="Arial" panose="020B0604020202020204" pitchFamily="34" charset="0"/>
              </a:rPr>
              <a:t>.</a:t>
            </a: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uma rede VOIP onde os pacientes poderão marcar  consultar por meio de ligações telefónicas</a:t>
            </a:r>
            <a:r>
              <a:rPr lang="pt-PT" sz="1800" dirty="0" smtClean="0">
                <a:latin typeface="Arial" panose="020B0604020202020204" pitchFamily="34" charset="0"/>
                <a:cs typeface="Arial" panose="020B0604020202020204" pitchFamily="34" charset="0"/>
              </a:rPr>
              <a:t>.</a:t>
            </a: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 website responsivo interligando com o banco de dado que permitará a marcação de consultas em vasta gama de dispositivos com acesso a internet. </a:t>
            </a:r>
            <a:endParaRPr lang="en-US"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pt-PT" sz="1800" dirty="0" smtClean="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4947411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250521" y="209133"/>
            <a:ext cx="10429791" cy="1280890"/>
          </a:xfrm>
        </p:spPr>
        <p:txBody>
          <a:bodyPr/>
          <a:lstStyle/>
          <a:p>
            <a:pPr algn="l"/>
            <a:r>
              <a:rPr lang="pt-PT" sz="4000" b="1" dirty="0"/>
              <a:t>Justificativa</a:t>
            </a:r>
            <a:endParaRPr lang="pt-BR" dirty="0">
              <a:solidFill>
                <a:schemeClr val="tx1"/>
              </a:solidFill>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250521" y="1461887"/>
            <a:ext cx="11649205" cy="4261420"/>
          </a:xfrm>
        </p:spPr>
        <p:txBody>
          <a:bodyPr>
            <a:noAutofit/>
          </a:bodyPr>
          <a:lstStyle/>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avanço da tecnologia é uma realidade inegável. Negar seus benefícios significa estar parado no tempo e continuar a utilizar métodos ultrapassados, que podem levar à ineficiência e à morosidade nos processos.</a:t>
            </a:r>
          </a:p>
          <a:p>
            <a:pPr marL="0" indent="0" algn="just">
              <a:buNone/>
            </a:pPr>
            <a:r>
              <a:rPr lang="pt-PT" sz="1800" dirty="0">
                <a:latin typeface="Arial" panose="020B0604020202020204" pitchFamily="34" charset="0"/>
                <a:cs typeface="Arial" panose="020B0604020202020204" pitchFamily="34" charset="0"/>
              </a:rPr>
              <a:t>É nesse contexto que se insere o presente projeto, que visa à criação de um website de marcação de consultas online para o Hospital </a:t>
            </a:r>
            <a:r>
              <a:rPr lang="pt-PT" sz="1800" dirty="0" smtClean="0">
                <a:latin typeface="Arial" panose="020B0604020202020204" pitchFamily="34" charset="0"/>
                <a:cs typeface="Arial" panose="020B0604020202020204" pitchFamily="34" charset="0"/>
              </a:rPr>
              <a:t>dos Cajueiros.</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website proporcionará diversos benefícios para os pacientes e para o hospital. Os pacientes, por exemplo, poderão agendar suas consultas a qualquer hora do dia ou da noite, sem precisar se deslocar até o hospital. Isso resultará em uma redução do tempo de espera e em </a:t>
            </a:r>
            <a:r>
              <a:rPr lang="pt-PT" sz="1800" dirty="0" smtClean="0">
                <a:latin typeface="Arial" panose="020B0604020202020204" pitchFamily="34" charset="0"/>
                <a:cs typeface="Arial" panose="020B0604020202020204" pitchFamily="34" charset="0"/>
              </a:rPr>
              <a:t>uma </a:t>
            </a:r>
            <a:r>
              <a:rPr lang="pt-PT" sz="1800" dirty="0">
                <a:latin typeface="Arial" panose="020B0604020202020204" pitchFamily="34" charset="0"/>
                <a:cs typeface="Arial" panose="020B0604020202020204" pitchFamily="34" charset="0"/>
              </a:rPr>
              <a:t>maior </a:t>
            </a:r>
            <a:r>
              <a:rPr lang="pt-PT" sz="1800" dirty="0" smtClean="0">
                <a:latin typeface="Arial" panose="020B0604020202020204" pitchFamily="34" charset="0"/>
                <a:cs typeface="Arial" panose="020B0604020202020204" pitchFamily="34" charset="0"/>
              </a:rPr>
              <a:t>tranquilidade.</a:t>
            </a: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Para o hospital, o website significará uma otimização do tempo dos profissionais de saúde, uma melhor gestão dos recursos e um aumento da eficiência no processo de marcação de consultas.</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projeto utilizará as mais recentes tecnologias para garantir sua segurança e confiabilidade. Os dados dos pacientes serão armazenados em um ambiente seguro e criptografado.</a:t>
            </a:r>
          </a:p>
          <a:p>
            <a:pPr marL="0" lvl="0" indent="0">
              <a:buClr>
                <a:srgbClr val="A53010"/>
              </a:buClr>
              <a:buNone/>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endParaRPr lang="pt-BR" sz="2400" dirty="0"/>
          </a:p>
        </p:txBody>
      </p:sp>
    </p:spTree>
    <p:extLst>
      <p:ext uri="{BB962C8B-B14F-4D97-AF65-F5344CB8AC3E}">
        <p14:creationId xmlns:p14="http://schemas.microsoft.com/office/powerpoint/2010/main" val="30792092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TECNOLOGIAS A UTILIZAR</a:t>
            </a:r>
          </a:p>
        </p:txBody>
      </p:sp>
    </p:spTree>
    <p:extLst>
      <p:ext uri="{BB962C8B-B14F-4D97-AF65-F5344CB8AC3E}">
        <p14:creationId xmlns:p14="http://schemas.microsoft.com/office/powerpoint/2010/main" val="3772909609"/>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1584</TotalTime>
  <Words>977</Words>
  <Application>Microsoft Office PowerPoint</Application>
  <PresentationFormat>Widescreen</PresentationFormat>
  <Paragraphs>98</Paragraphs>
  <Slides>25</Slides>
  <Notes>0</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25</vt:i4>
      </vt:variant>
    </vt:vector>
  </HeadingPairs>
  <TitlesOfParts>
    <vt:vector size="32" baseType="lpstr">
      <vt:lpstr>Arial</vt:lpstr>
      <vt:lpstr>Calibri</vt:lpstr>
      <vt:lpstr>Calibri (Corpo)</vt:lpstr>
      <vt:lpstr>Calibri (Títulos)</vt:lpstr>
      <vt:lpstr>Times New Roman</vt:lpstr>
      <vt:lpstr>Wingdings</vt:lpstr>
      <vt:lpstr>Tema do Office</vt:lpstr>
      <vt:lpstr>Apresentação do PowerPoint</vt:lpstr>
      <vt:lpstr>Apresentação do PowerPoint</vt:lpstr>
      <vt:lpstr>Apresentação do PowerPoint</vt:lpstr>
      <vt:lpstr>Introdução</vt:lpstr>
      <vt:lpstr>Problemática</vt:lpstr>
      <vt:lpstr>Objetivos</vt:lpstr>
      <vt:lpstr>Hipóteses</vt:lpstr>
      <vt:lpstr>Justificativa</vt:lpstr>
      <vt:lpstr>TECNOLOGIAS A UTILIZAR</vt:lpstr>
      <vt:lpstr>Controlo de Versão</vt:lpstr>
      <vt:lpstr>Front-End</vt:lpstr>
      <vt:lpstr>Back-End</vt:lpstr>
      <vt:lpstr>Banco de Dados</vt:lpstr>
      <vt:lpstr>Ambiente de Desenvolvimento</vt:lpstr>
      <vt:lpstr>UML</vt:lpstr>
      <vt:lpstr>DIAGRAMAS</vt:lpstr>
      <vt:lpstr>Diagrama do BDR</vt:lpstr>
      <vt:lpstr>Diagrama de Caso de Uso</vt:lpstr>
      <vt:lpstr>Apresentação do PowerPoint</vt:lpstr>
      <vt:lpstr>Apresentação do PowerPoint</vt:lpstr>
      <vt:lpstr>Apresentação do PowerPoint</vt:lpstr>
      <vt:lpstr>Apresentação do PowerPoint</vt:lpstr>
      <vt:lpstr>Apresentação do PowerPoint</vt:lpstr>
      <vt:lpstr>Conclusão</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TEMA:</dc:title>
  <dc:creator>Raquel Guerra</dc:creator>
  <cp:lastModifiedBy>ASTROWORLD DESIGN</cp:lastModifiedBy>
  <cp:revision>118</cp:revision>
  <dcterms:created xsi:type="dcterms:W3CDTF">2023-05-01T19:13:48Z</dcterms:created>
  <dcterms:modified xsi:type="dcterms:W3CDTF">2024-02-22T16:26:45Z</dcterms:modified>
</cp:coreProperties>
</file>

<file path=docProps/thumbnail.jpeg>
</file>